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2" r:id="rId4"/>
    <p:sldId id="305" r:id="rId5"/>
    <p:sldId id="261" r:id="rId6"/>
    <p:sldId id="265" r:id="rId7"/>
    <p:sldId id="266" r:id="rId8"/>
    <p:sldId id="306" r:id="rId9"/>
    <p:sldId id="268" r:id="rId10"/>
    <p:sldId id="269" r:id="rId11"/>
    <p:sldId id="270" r:id="rId12"/>
    <p:sldId id="273" r:id="rId13"/>
    <p:sldId id="272" r:id="rId14"/>
    <p:sldId id="276" r:id="rId15"/>
    <p:sldId id="307" r:id="rId16"/>
    <p:sldId id="278" r:id="rId17"/>
    <p:sldId id="308" r:id="rId18"/>
    <p:sldId id="309" r:id="rId19"/>
    <p:sldId id="310" r:id="rId20"/>
    <p:sldId id="311" r:id="rId21"/>
    <p:sldId id="312" r:id="rId22"/>
    <p:sldId id="260" r:id="rId23"/>
    <p:sldId id="299" r:id="rId24"/>
    <p:sldId id="274" r:id="rId25"/>
    <p:sldId id="275" r:id="rId26"/>
    <p:sldId id="314" r:id="rId27"/>
    <p:sldId id="283" r:id="rId28"/>
    <p:sldId id="285" r:id="rId29"/>
    <p:sldId id="286" r:id="rId30"/>
    <p:sldId id="315" r:id="rId31"/>
    <p:sldId id="287" r:id="rId32"/>
    <p:sldId id="289" r:id="rId33"/>
    <p:sldId id="317" r:id="rId34"/>
    <p:sldId id="318" r:id="rId35"/>
    <p:sldId id="319" r:id="rId36"/>
    <p:sldId id="321" r:id="rId37"/>
    <p:sldId id="322" r:id="rId38"/>
    <p:sldId id="323" r:id="rId39"/>
    <p:sldId id="324" r:id="rId40"/>
    <p:sldId id="326" r:id="rId41"/>
    <p:sldId id="327" r:id="rId42"/>
    <p:sldId id="328" r:id="rId43"/>
    <p:sldId id="329" r:id="rId44"/>
    <p:sldId id="330" r:id="rId45"/>
    <p:sldId id="331" r:id="rId46"/>
    <p:sldId id="332" r:id="rId47"/>
    <p:sldId id="334" r:id="rId48"/>
    <p:sldId id="335" r:id="rId49"/>
    <p:sldId id="336" r:id="rId50"/>
    <p:sldId id="337" r:id="rId51"/>
    <p:sldId id="338" r:id="rId52"/>
    <p:sldId id="339" r:id="rId53"/>
    <p:sldId id="340" r:id="rId54"/>
    <p:sldId id="341" r:id="rId55"/>
    <p:sldId id="342" r:id="rId56"/>
    <p:sldId id="343" r:id="rId57"/>
    <p:sldId id="344" r:id="rId58"/>
    <p:sldId id="345" r:id="rId59"/>
    <p:sldId id="346" r:id="rId60"/>
    <p:sldId id="347" r:id="rId61"/>
    <p:sldId id="348" r:id="rId62"/>
    <p:sldId id="349" r:id="rId63"/>
    <p:sldId id="350" r:id="rId64"/>
    <p:sldId id="351" r:id="rId65"/>
    <p:sldId id="352" r:id="rId66"/>
    <p:sldId id="353" r:id="rId67"/>
    <p:sldId id="354" r:id="rId68"/>
    <p:sldId id="355" r:id="rId69"/>
    <p:sldId id="356" r:id="rId70"/>
    <p:sldId id="357" r:id="rId71"/>
    <p:sldId id="358" r:id="rId72"/>
    <p:sldId id="359" r:id="rId73"/>
    <p:sldId id="258" r:id="rId7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22" d="100"/>
          <a:sy n="122" d="100"/>
        </p:scale>
        <p:origin x="90" y="2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emf"/></Relationships>
</file>

<file path=ppt/media/image1.jpg>
</file>

<file path=ppt/media/image12.png>
</file>

<file path=ppt/media/image14.png>
</file>

<file path=ppt/media/image2.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9130358-43FA-4B02-A119-B594DB9AC8F3}" type="datetimeFigureOut">
              <a:rPr lang="en-CA" smtClean="0"/>
              <a:t>2022-02-15</a:t>
            </a:fld>
            <a:endParaRPr lang="en-CA"/>
          </a:p>
        </p:txBody>
      </p:sp>
      <p:sp>
        <p:nvSpPr>
          <p:cNvPr id="5" name="Footer Placeholder 4"/>
          <p:cNvSpPr>
            <a:spLocks noGrp="1"/>
          </p:cNvSpPr>
          <p:nvPr>
            <p:ph type="ftr" sz="quarter" idx="11"/>
          </p:nvPr>
        </p:nvSpPr>
        <p:spPr>
          <a:xfrm>
            <a:off x="2416500" y="329307"/>
            <a:ext cx="4973915" cy="309201"/>
          </a:xfrm>
        </p:spPr>
        <p:txBody>
          <a:bodyPr/>
          <a:lstStyle/>
          <a:p>
            <a:endParaRPr lang="en-CA"/>
          </a:p>
        </p:txBody>
      </p:sp>
      <p:sp>
        <p:nvSpPr>
          <p:cNvPr id="6" name="Slide Number Placeholder 5"/>
          <p:cNvSpPr>
            <a:spLocks noGrp="1"/>
          </p:cNvSpPr>
          <p:nvPr>
            <p:ph type="sldNum" sz="quarter" idx="12"/>
          </p:nvPr>
        </p:nvSpPr>
        <p:spPr>
          <a:xfrm>
            <a:off x="1437664" y="798973"/>
            <a:ext cx="811019" cy="503578"/>
          </a:xfrm>
        </p:spPr>
        <p:txBody>
          <a:bodyPr/>
          <a:lstStyle/>
          <a:p>
            <a:fld id="{A3A622E9-6E8F-4DDB-8544-5738C654833F}" type="slidenum">
              <a:rPr lang="en-CA" smtClean="0"/>
              <a:t>‹#›</a:t>
            </a:fld>
            <a:endParaRPr lang="en-CA"/>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104247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130358-43FA-4B02-A119-B594DB9AC8F3}" type="datetimeFigureOut">
              <a:rPr lang="en-CA" smtClean="0"/>
              <a:t>2022-02-15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A3A622E9-6E8F-4DDB-8544-5738C654833F}" type="slidenum">
              <a:rPr lang="en-CA" smtClean="0"/>
              <a:t>‹#›</a:t>
            </a:fld>
            <a:endParaRPr lang="en-CA"/>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53835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130358-43FA-4B02-A119-B594DB9AC8F3}" type="datetimeFigureOut">
              <a:rPr lang="en-CA" smtClean="0"/>
              <a:t>2022-02-15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A3A622E9-6E8F-4DDB-8544-5738C654833F}" type="slidenum">
              <a:rPr lang="en-CA" smtClean="0"/>
              <a:t>‹#›</a:t>
            </a:fld>
            <a:endParaRPr lang="en-CA"/>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49287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130358-43FA-4B02-A119-B594DB9AC8F3}" type="datetimeFigureOut">
              <a:rPr lang="en-CA" smtClean="0"/>
              <a:t>2022-02-15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A3A622E9-6E8F-4DDB-8544-5738C654833F}" type="slidenum">
              <a:rPr lang="en-CA" smtClean="0"/>
              <a:t>‹#›</a:t>
            </a:fld>
            <a:endParaRPr lang="en-CA"/>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75770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130358-43FA-4B02-A119-B594DB9AC8F3}" type="datetimeFigureOut">
              <a:rPr lang="en-CA" smtClean="0"/>
              <a:t>2022-02-15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A3A622E9-6E8F-4DDB-8544-5738C654833F}" type="slidenum">
              <a:rPr lang="en-CA" smtClean="0"/>
              <a:t>‹#›</a:t>
            </a:fld>
            <a:endParaRPr lang="en-CA"/>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86558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9130358-43FA-4B02-A119-B594DB9AC8F3}" type="datetimeFigureOut">
              <a:rPr lang="en-CA" smtClean="0"/>
              <a:t>2022-02-15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A3A622E9-6E8F-4DDB-8544-5738C654833F}" type="slidenum">
              <a:rPr lang="en-CA" smtClean="0"/>
              <a:t>‹#›</a:t>
            </a:fld>
            <a:endParaRPr lang="en-CA"/>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90919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130358-43FA-4B02-A119-B594DB9AC8F3}" type="datetimeFigureOut">
              <a:rPr lang="en-CA" smtClean="0"/>
              <a:t>2022-02-15</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A3A622E9-6E8F-4DDB-8544-5738C654833F}" type="slidenum">
              <a:rPr lang="en-CA" smtClean="0"/>
              <a:t>‹#›</a:t>
            </a:fld>
            <a:endParaRPr lang="en-CA"/>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42402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9130358-43FA-4B02-A119-B594DB9AC8F3}" type="datetimeFigureOut">
              <a:rPr lang="en-CA" smtClean="0"/>
              <a:t>2022-02-15</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A3A622E9-6E8F-4DDB-8544-5738C654833F}" type="slidenum">
              <a:rPr lang="en-CA" smtClean="0"/>
              <a:t>‹#›</a:t>
            </a:fld>
            <a:endParaRPr lang="en-CA"/>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8075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130358-43FA-4B02-A119-B594DB9AC8F3}" type="datetimeFigureOut">
              <a:rPr lang="en-CA" smtClean="0"/>
              <a:t>2022-02-15</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A3A622E9-6E8F-4DDB-8544-5738C654833F}" type="slidenum">
              <a:rPr lang="en-CA" smtClean="0"/>
              <a:t>‹#›</a:t>
            </a:fld>
            <a:endParaRPr lang="en-CA"/>
          </a:p>
        </p:txBody>
      </p:sp>
    </p:spTree>
    <p:extLst>
      <p:ext uri="{BB962C8B-B14F-4D97-AF65-F5344CB8AC3E}">
        <p14:creationId xmlns:p14="http://schemas.microsoft.com/office/powerpoint/2010/main" val="534047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130358-43FA-4B02-A119-B594DB9AC8F3}" type="datetimeFigureOut">
              <a:rPr lang="en-CA" smtClean="0"/>
              <a:t>2022-02-15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A3A622E9-6E8F-4DDB-8544-5738C654833F}" type="slidenum">
              <a:rPr lang="en-CA" smtClean="0"/>
              <a:t>‹#›</a:t>
            </a:fld>
            <a:endParaRPr lang="en-CA"/>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90893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D9130358-43FA-4B02-A119-B594DB9AC8F3}" type="datetimeFigureOut">
              <a:rPr lang="en-CA" smtClean="0"/>
              <a:t>2022-02-15</a:t>
            </a:fld>
            <a:endParaRPr lang="en-CA"/>
          </a:p>
        </p:txBody>
      </p:sp>
      <p:sp>
        <p:nvSpPr>
          <p:cNvPr id="6" name="Footer Placeholder 5"/>
          <p:cNvSpPr>
            <a:spLocks noGrp="1"/>
          </p:cNvSpPr>
          <p:nvPr>
            <p:ph type="ftr" sz="quarter" idx="11"/>
          </p:nvPr>
        </p:nvSpPr>
        <p:spPr>
          <a:xfrm>
            <a:off x="1447382" y="318640"/>
            <a:ext cx="5541004" cy="320931"/>
          </a:xfrm>
        </p:spPr>
        <p:txBody>
          <a:bodyPr/>
          <a:lstStyle/>
          <a:p>
            <a:endParaRPr lang="en-CA"/>
          </a:p>
        </p:txBody>
      </p:sp>
      <p:sp>
        <p:nvSpPr>
          <p:cNvPr id="7" name="Slide Number Placeholder 6"/>
          <p:cNvSpPr>
            <a:spLocks noGrp="1"/>
          </p:cNvSpPr>
          <p:nvPr>
            <p:ph type="sldNum" sz="quarter" idx="12"/>
          </p:nvPr>
        </p:nvSpPr>
        <p:spPr/>
        <p:txBody>
          <a:bodyPr/>
          <a:lstStyle/>
          <a:p>
            <a:fld id="{A3A622E9-6E8F-4DDB-8544-5738C654833F}" type="slidenum">
              <a:rPr lang="en-CA" smtClean="0"/>
              <a:t>‹#›</a:t>
            </a:fld>
            <a:endParaRPr lang="en-CA"/>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07659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D9130358-43FA-4B02-A119-B594DB9AC8F3}" type="datetimeFigureOut">
              <a:rPr lang="en-CA" smtClean="0"/>
              <a:t>2022-02-15</a:t>
            </a:fld>
            <a:endParaRPr lang="en-CA"/>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A3A622E9-6E8F-4DDB-8544-5738C654833F}" type="slidenum">
              <a:rPr lang="en-CA" smtClean="0"/>
              <a:t>‹#›</a:t>
            </a:fld>
            <a:endParaRPr lang="en-CA"/>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90871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2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4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slideLayout" Target="../slideLayouts/slideLayout2.xml"/><Relationship Id="rId4" Type="http://schemas.openxmlformats.org/officeDocument/2006/relationships/image" Target="../media/image37.emf"/></Relationships>
</file>

<file path=ppt/slides/_rels/slide51.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2.xml"/><Relationship Id="rId4" Type="http://schemas.openxmlformats.org/officeDocument/2006/relationships/image" Target="../media/image42.emf"/></Relationships>
</file>

<file path=ppt/slides/_rels/slide53.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2.xml"/><Relationship Id="rId4" Type="http://schemas.openxmlformats.org/officeDocument/2006/relationships/image" Target="../media/image49.emf"/></Relationships>
</file>

<file path=ppt/slides/_rels/slide56.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2.xml"/><Relationship Id="rId4" Type="http://schemas.openxmlformats.org/officeDocument/2006/relationships/image" Target="../media/image54.emf"/></Relationships>
</file>

<file path=ppt/slides/_rels/slide58.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image" Target="../media/image55.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2.xml"/><Relationship Id="rId4" Type="http://schemas.openxmlformats.org/officeDocument/2006/relationships/image" Target="../media/image59.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image" Target="../media/image62.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image" Target="../media/image64.emf"/><Relationship Id="rId1" Type="http://schemas.openxmlformats.org/officeDocument/2006/relationships/slideLayout" Target="../slideLayouts/slideLayout2.xml"/><Relationship Id="rId4" Type="http://schemas.openxmlformats.org/officeDocument/2006/relationships/image" Target="../media/image66.emf"/></Relationships>
</file>

<file path=ppt/slides/_rels/slide63.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image" Target="../media/image67.emf"/><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image" Target="../media/image69.emf"/><Relationship Id="rId1" Type="http://schemas.openxmlformats.org/officeDocument/2006/relationships/slideLayout" Target="../slideLayouts/slideLayout2.xml"/><Relationship Id="rId4" Type="http://schemas.openxmlformats.org/officeDocument/2006/relationships/image" Target="../media/image71.emf"/></Relationships>
</file>

<file path=ppt/slides/_rels/slide65.xml.rels><?xml version="1.0" encoding="UTF-8" standalone="yes"?>
<Relationships xmlns="http://schemas.openxmlformats.org/package/2006/relationships"><Relationship Id="rId3" Type="http://schemas.openxmlformats.org/officeDocument/2006/relationships/image" Target="../media/image73.emf"/><Relationship Id="rId2" Type="http://schemas.openxmlformats.org/officeDocument/2006/relationships/image" Target="../media/image72.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image" Target="../media/image74.emf"/><Relationship Id="rId1" Type="http://schemas.openxmlformats.org/officeDocument/2006/relationships/slideLayout" Target="../slideLayouts/slideLayout2.xml"/><Relationship Id="rId5" Type="http://schemas.openxmlformats.org/officeDocument/2006/relationships/image" Target="../media/image77.emf"/><Relationship Id="rId4" Type="http://schemas.openxmlformats.org/officeDocument/2006/relationships/image" Target="../media/image76.emf"/></Relationships>
</file>

<file path=ppt/slides/_rels/slide67.xml.rels><?xml version="1.0" encoding="UTF-8" standalone="yes"?>
<Relationships xmlns="http://schemas.openxmlformats.org/package/2006/relationships"><Relationship Id="rId3" Type="http://schemas.openxmlformats.org/officeDocument/2006/relationships/image" Target="../media/image79.emf"/><Relationship Id="rId2" Type="http://schemas.openxmlformats.org/officeDocument/2006/relationships/image" Target="../media/image78.em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3.em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A4E38-9296-4085-A203-0B43DA4D127A}"/>
              </a:ext>
            </a:extLst>
          </p:cNvPr>
          <p:cNvSpPr>
            <a:spLocks noGrp="1"/>
          </p:cNvSpPr>
          <p:nvPr>
            <p:ph type="ctrTitle"/>
          </p:nvPr>
        </p:nvSpPr>
        <p:spPr/>
        <p:txBody>
          <a:bodyPr>
            <a:normAutofit/>
          </a:bodyPr>
          <a:lstStyle/>
          <a:p>
            <a:pPr algn="ctr"/>
            <a:r>
              <a:rPr lang="en-US" sz="3600" cap="none" dirty="0"/>
              <a:t>Deep Learning Techniques for Forecasting Electrical Loads</a:t>
            </a:r>
            <a:endParaRPr lang="en-CA" sz="3600" cap="none" dirty="0"/>
          </a:p>
        </p:txBody>
      </p:sp>
      <p:pic>
        <p:nvPicPr>
          <p:cNvPr id="4" name="Picture 3">
            <a:extLst>
              <a:ext uri="{FF2B5EF4-FFF2-40B4-BE49-F238E27FC236}">
                <a16:creationId xmlns:a16="http://schemas.microsoft.com/office/drawing/2014/main" id="{8A36822A-0FAD-4D44-9D65-2CD2C659517B}"/>
              </a:ext>
            </a:extLst>
          </p:cNvPr>
          <p:cNvPicPr>
            <a:picLocks noChangeAspect="1"/>
          </p:cNvPicPr>
          <p:nvPr/>
        </p:nvPicPr>
        <p:blipFill rotWithShape="1">
          <a:blip r:embed="rId2" cstate="hqprint">
            <a:extLst>
              <a:ext uri="{28A0092B-C50C-407E-A947-70E740481C1C}">
                <a14:useLocalDpi xmlns:a14="http://schemas.microsoft.com/office/drawing/2010/main" val="0"/>
              </a:ext>
            </a:extLst>
          </a:blip>
          <a:srcRect l="24103" t="564" r="7179" b="48035"/>
          <a:stretch/>
        </p:blipFill>
        <p:spPr>
          <a:xfrm>
            <a:off x="2589212" y="4081135"/>
            <a:ext cx="2500126" cy="248146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6" name="TextBox 5">
            <a:extLst>
              <a:ext uri="{FF2B5EF4-FFF2-40B4-BE49-F238E27FC236}">
                <a16:creationId xmlns:a16="http://schemas.microsoft.com/office/drawing/2014/main" id="{93A65822-153C-4C1B-BE42-A0BF38C4A58A}"/>
              </a:ext>
            </a:extLst>
          </p:cNvPr>
          <p:cNvSpPr txBox="1"/>
          <p:nvPr/>
        </p:nvSpPr>
        <p:spPr>
          <a:xfrm>
            <a:off x="6101578" y="5091036"/>
            <a:ext cx="4639370" cy="461665"/>
          </a:xfrm>
          <a:prstGeom prst="rect">
            <a:avLst/>
          </a:prstGeom>
          <a:noFill/>
        </p:spPr>
        <p:txBody>
          <a:bodyPr wrap="square">
            <a:spAutoFit/>
          </a:bodyPr>
          <a:lstStyle/>
          <a:p>
            <a:r>
              <a:rPr lang="en-US" sz="2400" dirty="0"/>
              <a:t>Presented By:- Tolulope Olugbenga</a:t>
            </a:r>
          </a:p>
        </p:txBody>
      </p:sp>
    </p:spTree>
    <p:extLst>
      <p:ext uri="{BB962C8B-B14F-4D97-AF65-F5344CB8AC3E}">
        <p14:creationId xmlns:p14="http://schemas.microsoft.com/office/powerpoint/2010/main" val="3444184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The Benchmark Techniques – ARIMA Forecaster</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85000" lnSpcReduction="20000"/>
          </a:bodyPr>
          <a:lstStyle/>
          <a:p>
            <a:r>
              <a:rPr lang="en-US" dirty="0"/>
              <a:t>The ARIMA model is heavily reliant on historical data quality and data differencing.</a:t>
            </a:r>
          </a:p>
          <a:p>
            <a:r>
              <a:rPr lang="en-US" dirty="0"/>
              <a:t>Time-series data that has been stabilized by subtracting the observations from the prior values is referred to as stationary data. Differencing is required because linear regression models work best with stationary signals.</a:t>
            </a:r>
          </a:p>
          <a:p>
            <a:r>
              <a:rPr lang="en-US" dirty="0"/>
              <a:t>The result is an estimate based on a linear combination of weighted differentiated lagged values and lagged errors, as shown in the following equation:</a:t>
            </a:r>
          </a:p>
          <a:p>
            <a:endParaRPr lang="en-US" dirty="0"/>
          </a:p>
          <a:p>
            <a:r>
              <a:rPr lang="en-US" dirty="0"/>
              <a:t>While ARIMA models can be accurate and reliable under the right conditions and with enough data, one of the model's main drawbacks is that the parameters (p, d, q) must be manually set.</a:t>
            </a:r>
          </a:p>
          <a:p>
            <a:r>
              <a:rPr lang="en-US" dirty="0"/>
              <a:t>Finding the best parameters can be a time-consuming trial-and-error process.</a:t>
            </a:r>
          </a:p>
          <a:p>
            <a:endParaRPr lang="en-US" dirty="0"/>
          </a:p>
        </p:txBody>
      </p:sp>
      <p:graphicFrame>
        <p:nvGraphicFramePr>
          <p:cNvPr id="4" name="Object 3">
            <a:extLst>
              <a:ext uri="{FF2B5EF4-FFF2-40B4-BE49-F238E27FC236}">
                <a16:creationId xmlns:a16="http://schemas.microsoft.com/office/drawing/2014/main" id="{CE43C5FD-C8C6-4766-BE2B-FB141BFBE234}"/>
              </a:ext>
            </a:extLst>
          </p:cNvPr>
          <p:cNvGraphicFramePr>
            <a:graphicFrameLocks noChangeAspect="1"/>
          </p:cNvGraphicFramePr>
          <p:nvPr>
            <p:extLst>
              <p:ext uri="{D42A27DB-BD31-4B8C-83A1-F6EECF244321}">
                <p14:modId xmlns:p14="http://schemas.microsoft.com/office/powerpoint/2010/main" val="397851292"/>
              </p:ext>
            </p:extLst>
          </p:nvPr>
        </p:nvGraphicFramePr>
        <p:xfrm>
          <a:off x="3520281" y="3973104"/>
          <a:ext cx="5553161" cy="338837"/>
        </p:xfrm>
        <a:graphic>
          <a:graphicData uri="http://schemas.openxmlformats.org/presentationml/2006/ole">
            <mc:AlternateContent xmlns:mc="http://schemas.openxmlformats.org/markup-compatibility/2006">
              <mc:Choice xmlns:v="urn:schemas-microsoft-com:vml" Requires="v">
                <p:oleObj spid="_x0000_s5202" name="Equation" r:id="rId3" imgW="5151338" imgH="314338" progId="Equation.DSMT4">
                  <p:embed/>
                </p:oleObj>
              </mc:Choice>
              <mc:Fallback>
                <p:oleObj name="Equation" r:id="rId3" imgW="5151338" imgH="314338" progId="Equation.DSMT4">
                  <p:embed/>
                  <p:pic>
                    <p:nvPicPr>
                      <p:cNvPr id="0" name=""/>
                      <p:cNvPicPr/>
                      <p:nvPr/>
                    </p:nvPicPr>
                    <p:blipFill>
                      <a:blip r:embed="rId4"/>
                      <a:stretch>
                        <a:fillRect/>
                      </a:stretch>
                    </p:blipFill>
                    <p:spPr>
                      <a:xfrm>
                        <a:off x="3520281" y="3973104"/>
                        <a:ext cx="5553161" cy="338837"/>
                      </a:xfrm>
                      <a:prstGeom prst="rect">
                        <a:avLst/>
                      </a:prstGeom>
                    </p:spPr>
                  </p:pic>
                </p:oleObj>
              </mc:Fallback>
            </mc:AlternateContent>
          </a:graphicData>
        </a:graphic>
      </p:graphicFrame>
    </p:spTree>
    <p:extLst>
      <p:ext uri="{BB962C8B-B14F-4D97-AF65-F5344CB8AC3E}">
        <p14:creationId xmlns:p14="http://schemas.microsoft.com/office/powerpoint/2010/main" val="15076888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The Benchmark Techniques – ANNSTLF Forecaster</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92500" lnSpcReduction="10000"/>
          </a:bodyPr>
          <a:lstStyle/>
          <a:p>
            <a:r>
              <a:rPr lang="en-US" dirty="0"/>
              <a:t>An artificial neural network (ANN) is a computer program that attempts to replicate the network of neurons found in the human brain.</a:t>
            </a:r>
          </a:p>
          <a:p>
            <a:r>
              <a:rPr lang="en-US" dirty="0"/>
              <a:t>The multilayer perceptron (MLP) is a well-known and widely used type of artificial neural network.</a:t>
            </a:r>
          </a:p>
          <a:p>
            <a:r>
              <a:rPr lang="en-US" dirty="0"/>
              <a:t>It's a feed-forward network architecture made up of one or more hidden layers of linked neurons.</a:t>
            </a:r>
          </a:p>
          <a:p>
            <a:r>
              <a:rPr lang="en-US" dirty="0"/>
              <a:t>The popularity of neural networks stems from their ability to discover complex and non-linear correlations in historical data, which is extremely difficult to achieve using statistical techniques.</a:t>
            </a:r>
          </a:p>
        </p:txBody>
      </p:sp>
    </p:spTree>
    <p:extLst>
      <p:ext uri="{BB962C8B-B14F-4D97-AF65-F5344CB8AC3E}">
        <p14:creationId xmlns:p14="http://schemas.microsoft.com/office/powerpoint/2010/main" val="3284068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The Benchmark Techniques – ANNSTLF Forecaster</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92500"/>
          </a:bodyPr>
          <a:lstStyle/>
          <a:p>
            <a:r>
              <a:rPr lang="en-US" dirty="0"/>
              <a:t>The ANNSTLF is one of the most widely used machine learning-based load forecasters.</a:t>
            </a:r>
          </a:p>
          <a:p>
            <a:r>
              <a:rPr lang="en-US" dirty="0"/>
              <a:t>The ANNSTLF-G3 has improved prediction accuracy while also generating economic benefits for several utilities.  </a:t>
            </a:r>
          </a:p>
          <a:p>
            <a:r>
              <a:rPr lang="en-US" dirty="0"/>
              <a:t>According to some publications, the best short-term forecaster is ANNSTLF.</a:t>
            </a:r>
          </a:p>
          <a:p>
            <a:r>
              <a:rPr lang="en-US" dirty="0"/>
              <a:t>The third-generation design will be used, which combines two shallow multi-layer feed-forward ANNs with a recursive least squares (RLS) combiner.</a:t>
            </a:r>
          </a:p>
          <a:p>
            <a:r>
              <a:rPr lang="en-US" dirty="0"/>
              <a:t>The base-load forecaster (BLF) is trained to predict regular next-day load, whereas the change-load forecaster (CLF) is trained to predict changes in load demand from day to day.</a:t>
            </a:r>
          </a:p>
          <a:p>
            <a:endParaRPr lang="en-US" dirty="0"/>
          </a:p>
        </p:txBody>
      </p:sp>
    </p:spTree>
    <p:extLst>
      <p:ext uri="{BB962C8B-B14F-4D97-AF65-F5344CB8AC3E}">
        <p14:creationId xmlns:p14="http://schemas.microsoft.com/office/powerpoint/2010/main" val="27223873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a:t>The Benchmark Techniques – ANNSTLF Forecaster</a:t>
            </a:r>
            <a:endParaRPr lang="en-CA" dirty="0"/>
          </a:p>
        </p:txBody>
      </p:sp>
      <p:sp>
        <p:nvSpPr>
          <p:cNvPr id="33" name="Content Placeholder 19">
            <a:extLst>
              <a:ext uri="{FF2B5EF4-FFF2-40B4-BE49-F238E27FC236}">
                <a16:creationId xmlns:a16="http://schemas.microsoft.com/office/drawing/2014/main" id="{2F774604-E669-4EA9-A626-C4C75C9096C7}"/>
              </a:ext>
            </a:extLst>
          </p:cNvPr>
          <p:cNvSpPr>
            <a:spLocks noGrp="1"/>
          </p:cNvSpPr>
          <p:nvPr>
            <p:ph idx="1"/>
          </p:nvPr>
        </p:nvSpPr>
        <p:spPr>
          <a:xfrm>
            <a:off x="1451579" y="2015734"/>
            <a:ext cx="4158849" cy="3450613"/>
          </a:xfrm>
        </p:spPr>
        <p:txBody>
          <a:bodyPr>
            <a:normAutofit fontScale="92500" lnSpcReduction="20000"/>
          </a:bodyPr>
          <a:lstStyle/>
          <a:p>
            <a:r>
              <a:rPr lang="en-US" dirty="0"/>
              <a:t>The CLF produces its final output by combining predicted changes with actual last-day values.</a:t>
            </a:r>
          </a:p>
          <a:p>
            <a:r>
              <a:rPr lang="en-US" dirty="0"/>
              <a:t>The BLF tends to respond slowly to sudden changes in load.</a:t>
            </a:r>
          </a:p>
          <a:p>
            <a:r>
              <a:rPr lang="en-US" dirty="0"/>
              <a:t>Conversely, the CLF responds to changing conditions more quickly because it uses yesterday's load as a baseline and forecasts future changes in that load.</a:t>
            </a:r>
          </a:p>
        </p:txBody>
      </p:sp>
      <p:grpSp>
        <p:nvGrpSpPr>
          <p:cNvPr id="34" name="Group 22">
            <a:extLst>
              <a:ext uri="{FF2B5EF4-FFF2-40B4-BE49-F238E27FC236}">
                <a16:creationId xmlns:a16="http://schemas.microsoft.com/office/drawing/2014/main" id="{F7C65FA4-631C-444F-89AA-F891363CCF6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9823" y="2012810"/>
            <a:ext cx="4948659" cy="3453535"/>
            <a:chOff x="7807230" y="2012810"/>
            <a:chExt cx="3251252" cy="3459865"/>
          </a:xfrm>
        </p:grpSpPr>
        <p:sp>
          <p:nvSpPr>
            <p:cNvPr id="24" name="Rectangle 23">
              <a:extLst>
                <a:ext uri="{FF2B5EF4-FFF2-40B4-BE49-F238E27FC236}">
                  <a16:creationId xmlns:a16="http://schemas.microsoft.com/office/drawing/2014/main" id="{353C58CC-6818-48FD-9CE0-B43BF88B7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24">
              <a:extLst>
                <a:ext uri="{FF2B5EF4-FFF2-40B4-BE49-F238E27FC236}">
                  <a16:creationId xmlns:a16="http://schemas.microsoft.com/office/drawing/2014/main" id="{1B2694E9-2175-4647-803A-3AD63554C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solidFill>
              <a:schemeClr val="bg1"/>
            </a:soli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6" name="Content Placeholder 15">
            <a:extLst>
              <a:ext uri="{FF2B5EF4-FFF2-40B4-BE49-F238E27FC236}">
                <a16:creationId xmlns:a16="http://schemas.microsoft.com/office/drawing/2014/main" id="{945B9B44-621A-4B47-B2EA-B135E7901A5F}"/>
              </a:ext>
            </a:extLst>
          </p:cNvPr>
          <p:cNvPicPr>
            <a:picLocks noChangeAspect="1"/>
          </p:cNvPicPr>
          <p:nvPr/>
        </p:nvPicPr>
        <p:blipFill>
          <a:blip r:embed="rId2"/>
          <a:stretch>
            <a:fillRect/>
          </a:stretch>
        </p:blipFill>
        <p:spPr>
          <a:xfrm>
            <a:off x="6360455" y="2174242"/>
            <a:ext cx="4447475" cy="3124351"/>
          </a:xfrm>
          <a:prstGeom prst="rect">
            <a:avLst/>
          </a:prstGeom>
        </p:spPr>
      </p:pic>
    </p:spTree>
    <p:extLst>
      <p:ext uri="{BB962C8B-B14F-4D97-AF65-F5344CB8AC3E}">
        <p14:creationId xmlns:p14="http://schemas.microsoft.com/office/powerpoint/2010/main" val="5470842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Deep Learning Techniques</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77500" lnSpcReduction="20000"/>
          </a:bodyPr>
          <a:lstStyle/>
          <a:p>
            <a:r>
              <a:rPr lang="en-US" dirty="0"/>
              <a:t>Deep learning is a subfield of computer science that allows computer models to learn to represent data at various levels of abstraction.</a:t>
            </a:r>
          </a:p>
          <a:p>
            <a:r>
              <a:rPr lang="en-US" dirty="0"/>
              <a:t>Deep learning refers to the process of increasing the depth of a network in order to reduce generalization error, rather than simply increasing the size of a single hidden layer.</a:t>
            </a:r>
          </a:p>
          <a:p>
            <a:r>
              <a:rPr lang="en-US" dirty="0"/>
              <a:t>Deep learning models have gained traction in fields such as computer vision, speech recognition, machine translation, and board game programming, where they have shown performance comparable to, if not exceeding, that of expert humans.</a:t>
            </a:r>
          </a:p>
          <a:p>
            <a:r>
              <a:rPr lang="en-US" dirty="0"/>
              <a:t>The most common deep learning techniques are deep neural networks, recurrent neural networks, long short-term memory networks, deep belief networks, and convolutional neural networks.</a:t>
            </a:r>
          </a:p>
          <a:p>
            <a:r>
              <a:rPr lang="en-US" dirty="0"/>
              <a:t>Deep learning and neural networks are frequently used interchangeably in discussions.</a:t>
            </a:r>
          </a:p>
          <a:p>
            <a:r>
              <a:rPr lang="en-US" dirty="0"/>
              <a:t>A deep learning technique is a neural network with more than three layers.</a:t>
            </a:r>
          </a:p>
        </p:txBody>
      </p:sp>
    </p:spTree>
    <p:extLst>
      <p:ext uri="{BB962C8B-B14F-4D97-AF65-F5344CB8AC3E}">
        <p14:creationId xmlns:p14="http://schemas.microsoft.com/office/powerpoint/2010/main" val="15782949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Deep Learning Techniques</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92500" lnSpcReduction="20000"/>
          </a:bodyPr>
          <a:lstStyle/>
          <a:p>
            <a:r>
              <a:rPr lang="en-US" dirty="0"/>
              <a:t>Deep learning approaches have been shown to outperform a variety of benchmark models, including simple ANNs and standard statistical time series methods such as ARIMA, in load forecasting applications.</a:t>
            </a:r>
          </a:p>
          <a:p>
            <a:r>
              <a:rPr lang="en-US" dirty="0"/>
              <a:t>Deep learning models are expected to dominate the load forecasting field as computational power, datasets, and data granularity improve.</a:t>
            </a:r>
          </a:p>
          <a:p>
            <a:r>
              <a:rPr lang="en-US" dirty="0"/>
              <a:t>Deep learning methods such as the recurrent neural network (RNN), long-short-term memory network (LSTM), and 1-D convolution neural network (CNN) have piqued the interest of researchers in this field.</a:t>
            </a:r>
          </a:p>
          <a:p>
            <a:r>
              <a:rPr lang="en-US" dirty="0"/>
              <a:t>This is primarily due to their ability to learn about temporal dependencies in data inputs and to quickly adapt to sudden changes in load patterns as they occur.</a:t>
            </a:r>
          </a:p>
        </p:txBody>
      </p:sp>
    </p:spTree>
    <p:extLst>
      <p:ext uri="{BB962C8B-B14F-4D97-AF65-F5344CB8AC3E}">
        <p14:creationId xmlns:p14="http://schemas.microsoft.com/office/powerpoint/2010/main" val="2839169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Deep Learning Techniques – Long Short-Term Memory (LSTM)</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85000" lnSpcReduction="20000"/>
          </a:bodyPr>
          <a:lstStyle/>
          <a:p>
            <a:r>
              <a:rPr lang="en-US" dirty="0"/>
              <a:t>Recurrent Neural Networks (RNNs) introduced memory into neural networks, which aids in the modeling of sequential data.</a:t>
            </a:r>
          </a:p>
          <a:p>
            <a:r>
              <a:rPr lang="en-US" dirty="0"/>
              <a:t>The LSTM is an RNN designed to solve vanishing gradient problems and store data for long periods of time.</a:t>
            </a:r>
          </a:p>
          <a:p>
            <a:r>
              <a:rPr lang="en-US" dirty="0"/>
              <a:t>The most well-known deep learning architecture for time series forecasting is LSTM, which is designed to remember past data in order to retrieve it at a suitable time in the future to produce the output prediction.</a:t>
            </a:r>
          </a:p>
          <a:p>
            <a:r>
              <a:rPr lang="en-US" dirty="0"/>
              <a:t>LSTMs are a type of recurrent neural network that can learn the order of dependencies between sequence elements.</a:t>
            </a:r>
          </a:p>
          <a:p>
            <a:r>
              <a:rPr lang="en-US" dirty="0"/>
              <a:t>Munem et al. contend that the memory cell configuration of LSTM makes it superior to other deep neural networks.</a:t>
            </a:r>
          </a:p>
        </p:txBody>
      </p:sp>
    </p:spTree>
    <p:extLst>
      <p:ext uri="{BB962C8B-B14F-4D97-AF65-F5344CB8AC3E}">
        <p14:creationId xmlns:p14="http://schemas.microsoft.com/office/powerpoint/2010/main" val="940498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a:t>Deep Learning Techniques – Long Short-Term Memory (LSTM)</a:t>
            </a:r>
            <a:endParaRPr lang="en-CA" dirty="0"/>
          </a:p>
        </p:txBody>
      </p:sp>
      <p:sp>
        <p:nvSpPr>
          <p:cNvPr id="22" name="Content Placeholder 8">
            <a:extLst>
              <a:ext uri="{FF2B5EF4-FFF2-40B4-BE49-F238E27FC236}">
                <a16:creationId xmlns:a16="http://schemas.microsoft.com/office/drawing/2014/main" id="{D053F661-34DD-46A6-B6F1-45B2E5E12C4D}"/>
              </a:ext>
            </a:extLst>
          </p:cNvPr>
          <p:cNvSpPr>
            <a:spLocks noGrp="1"/>
          </p:cNvSpPr>
          <p:nvPr>
            <p:ph idx="1"/>
          </p:nvPr>
        </p:nvSpPr>
        <p:spPr>
          <a:xfrm>
            <a:off x="1451579" y="2015734"/>
            <a:ext cx="4644421" cy="3450613"/>
          </a:xfrm>
        </p:spPr>
        <p:txBody>
          <a:bodyPr>
            <a:normAutofit/>
          </a:bodyPr>
          <a:lstStyle/>
          <a:p>
            <a:r>
              <a:rPr lang="en-US" sz="1600" dirty="0"/>
              <a:t>The LSTMs can remove or add information to the cell state by properly regulating gates.</a:t>
            </a:r>
          </a:p>
          <a:p>
            <a:r>
              <a:rPr lang="en-US" sz="1600" dirty="0"/>
              <a:t>In an LSTM, three gates protect and govern the cell state. </a:t>
            </a:r>
          </a:p>
          <a:p>
            <a:r>
              <a:rPr lang="en-US" sz="1600" dirty="0"/>
              <a:t>The first stage is for a sigmoid layer known as the "forget gate layer" to decide what information should be discarded from the cell state.</a:t>
            </a:r>
          </a:p>
          <a:p>
            <a:r>
              <a:rPr lang="en-US" sz="1600" dirty="0"/>
              <a:t>The old cell state is then multiplied by forgetting the items and adding the new candidate's values to update the old cell state into the new cell state.</a:t>
            </a:r>
          </a:p>
        </p:txBody>
      </p:sp>
      <p:pic>
        <p:nvPicPr>
          <p:cNvPr id="5" name="Content Placeholder 4" descr="Diagram&#10;&#10;Description automatically generated">
            <a:extLst>
              <a:ext uri="{FF2B5EF4-FFF2-40B4-BE49-F238E27FC236}">
                <a16:creationId xmlns:a16="http://schemas.microsoft.com/office/drawing/2014/main" id="{FF386814-C80C-43C0-8959-0409F2866285}"/>
              </a:ext>
            </a:extLst>
          </p:cNvPr>
          <p:cNvPicPr>
            <a:picLocks noChangeAspect="1"/>
          </p:cNvPicPr>
          <p:nvPr/>
        </p:nvPicPr>
        <p:blipFill>
          <a:blip r:embed="rId2"/>
          <a:stretch>
            <a:fillRect/>
          </a:stretch>
        </p:blipFill>
        <p:spPr>
          <a:xfrm>
            <a:off x="6096000" y="2705548"/>
            <a:ext cx="4958854" cy="2070984"/>
          </a:xfrm>
          <a:prstGeom prst="rect">
            <a:avLst/>
          </a:prstGeom>
        </p:spPr>
      </p:pic>
    </p:spTree>
    <p:extLst>
      <p:ext uri="{BB962C8B-B14F-4D97-AF65-F5344CB8AC3E}">
        <p14:creationId xmlns:p14="http://schemas.microsoft.com/office/powerpoint/2010/main" val="37840955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a:t>Deep Learning Techniques – Long Short-Term Memory (LSTM)</a:t>
            </a:r>
            <a:endParaRPr lang="en-CA" dirty="0"/>
          </a:p>
        </p:txBody>
      </p:sp>
      <p:sp>
        <p:nvSpPr>
          <p:cNvPr id="22" name="Content Placeholder 8">
            <a:extLst>
              <a:ext uri="{FF2B5EF4-FFF2-40B4-BE49-F238E27FC236}">
                <a16:creationId xmlns:a16="http://schemas.microsoft.com/office/drawing/2014/main" id="{D053F661-34DD-46A6-B6F1-45B2E5E12C4D}"/>
              </a:ext>
            </a:extLst>
          </p:cNvPr>
          <p:cNvSpPr>
            <a:spLocks noGrp="1"/>
          </p:cNvSpPr>
          <p:nvPr>
            <p:ph idx="1"/>
          </p:nvPr>
        </p:nvSpPr>
        <p:spPr>
          <a:xfrm>
            <a:off x="1451578" y="2015734"/>
            <a:ext cx="4644421" cy="3450613"/>
          </a:xfrm>
        </p:spPr>
        <p:txBody>
          <a:bodyPr>
            <a:normAutofit fontScale="85000" lnSpcReduction="20000"/>
          </a:bodyPr>
          <a:lstStyle/>
          <a:p>
            <a:r>
              <a:rPr lang="en-US" dirty="0"/>
              <a:t>To begin, a sigmoid layer executes outputs based on the cell state.</a:t>
            </a:r>
          </a:p>
          <a:p>
            <a:r>
              <a:rPr lang="en-US" dirty="0"/>
              <a:t>The cell state is then passed through tanh and multiplied by the output of the sigmoid gate to output only the sections we want.</a:t>
            </a:r>
          </a:p>
          <a:p>
            <a:r>
              <a:rPr lang="en-US" dirty="0"/>
              <a:t>If the input gate value is small and close to zero, there will be no improvement in state cell memory.</a:t>
            </a:r>
          </a:p>
          <a:p>
            <a:r>
              <a:rPr lang="en-US" dirty="0"/>
              <a:t>Because of the technique of forgetting and remembering information within a cell, LSTM is ideal for dealing with sequential data.</a:t>
            </a:r>
          </a:p>
        </p:txBody>
      </p:sp>
      <p:pic>
        <p:nvPicPr>
          <p:cNvPr id="5" name="Content Placeholder 4" descr="Diagram&#10;&#10;Description automatically generated">
            <a:extLst>
              <a:ext uri="{FF2B5EF4-FFF2-40B4-BE49-F238E27FC236}">
                <a16:creationId xmlns:a16="http://schemas.microsoft.com/office/drawing/2014/main" id="{FF386814-C80C-43C0-8959-0409F2866285}"/>
              </a:ext>
            </a:extLst>
          </p:cNvPr>
          <p:cNvPicPr>
            <a:picLocks noChangeAspect="1"/>
          </p:cNvPicPr>
          <p:nvPr/>
        </p:nvPicPr>
        <p:blipFill>
          <a:blip r:embed="rId2"/>
          <a:stretch>
            <a:fillRect/>
          </a:stretch>
        </p:blipFill>
        <p:spPr>
          <a:xfrm>
            <a:off x="6095999" y="2705548"/>
            <a:ext cx="4958855" cy="2070984"/>
          </a:xfrm>
          <a:prstGeom prst="rect">
            <a:avLst/>
          </a:prstGeom>
        </p:spPr>
      </p:pic>
    </p:spTree>
    <p:extLst>
      <p:ext uri="{BB962C8B-B14F-4D97-AF65-F5344CB8AC3E}">
        <p14:creationId xmlns:p14="http://schemas.microsoft.com/office/powerpoint/2010/main" val="21565161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Deep Learning Techniques – Convolutional Neural Networks (CNNs)</a:t>
            </a:r>
            <a:endParaRPr lang="en-CA" dirty="0"/>
          </a:p>
        </p:txBody>
      </p:sp>
      <p:sp>
        <p:nvSpPr>
          <p:cNvPr id="22" name="Content Placeholder 8">
            <a:extLst>
              <a:ext uri="{FF2B5EF4-FFF2-40B4-BE49-F238E27FC236}">
                <a16:creationId xmlns:a16="http://schemas.microsoft.com/office/drawing/2014/main" id="{D053F661-34DD-46A6-B6F1-45B2E5E12C4D}"/>
              </a:ext>
            </a:extLst>
          </p:cNvPr>
          <p:cNvSpPr>
            <a:spLocks noGrp="1"/>
          </p:cNvSpPr>
          <p:nvPr>
            <p:ph idx="1"/>
          </p:nvPr>
        </p:nvSpPr>
        <p:spPr>
          <a:xfrm>
            <a:off x="1451578" y="2015734"/>
            <a:ext cx="4965415" cy="3450613"/>
          </a:xfrm>
        </p:spPr>
        <p:txBody>
          <a:bodyPr>
            <a:normAutofit fontScale="77500" lnSpcReduction="20000"/>
          </a:bodyPr>
          <a:lstStyle/>
          <a:p>
            <a:r>
              <a:rPr lang="en-US" dirty="0"/>
              <a:t>CNNs are a type of deep learning network with a grid-like topology that is used for data processing.</a:t>
            </a:r>
          </a:p>
          <a:p>
            <a:r>
              <a:rPr lang="en-US" dirty="0"/>
              <a:t>This can include time series and image data, which can be represented as one-dimensional and two-dimensional data grids, respectively.</a:t>
            </a:r>
          </a:p>
          <a:p>
            <a:r>
              <a:rPr lang="en-US" dirty="0"/>
              <a:t>CNNs are known to boost the power of the ANN in load forecasting because they have deeper layers and model parameters such as receptive field length and dilation, which can help interpret load data better.</a:t>
            </a:r>
          </a:p>
          <a:p>
            <a:r>
              <a:rPr lang="en-US" dirty="0"/>
              <a:t>CNNs perform convolution by repeatedly applying filters or kernels to input data to create a feature map.</a:t>
            </a:r>
          </a:p>
        </p:txBody>
      </p:sp>
      <p:pic>
        <p:nvPicPr>
          <p:cNvPr id="7" name="Content Placeholder 3">
            <a:extLst>
              <a:ext uri="{FF2B5EF4-FFF2-40B4-BE49-F238E27FC236}">
                <a16:creationId xmlns:a16="http://schemas.microsoft.com/office/drawing/2014/main" id="{9EB6E75B-F7E9-4F48-952D-9D461BFA64F2}"/>
              </a:ext>
            </a:extLst>
          </p:cNvPr>
          <p:cNvPicPr>
            <a:picLocks noChangeAspect="1"/>
          </p:cNvPicPr>
          <p:nvPr/>
        </p:nvPicPr>
        <p:blipFill>
          <a:blip r:embed="rId2"/>
          <a:stretch>
            <a:fillRect/>
          </a:stretch>
        </p:blipFill>
        <p:spPr>
          <a:xfrm>
            <a:off x="6416993" y="2599634"/>
            <a:ext cx="4637861" cy="2282812"/>
          </a:xfrm>
          <a:prstGeom prst="rect">
            <a:avLst/>
          </a:prstGeom>
        </p:spPr>
      </p:pic>
    </p:spTree>
    <p:extLst>
      <p:ext uri="{BB962C8B-B14F-4D97-AF65-F5344CB8AC3E}">
        <p14:creationId xmlns:p14="http://schemas.microsoft.com/office/powerpoint/2010/main" val="359367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A5739-9B3A-4612-9799-E04E3759D02D}"/>
              </a:ext>
            </a:extLst>
          </p:cNvPr>
          <p:cNvSpPr>
            <a:spLocks noGrp="1"/>
          </p:cNvSpPr>
          <p:nvPr>
            <p:ph type="title"/>
          </p:nvPr>
        </p:nvSpPr>
        <p:spPr/>
        <p:txBody>
          <a:bodyPr/>
          <a:lstStyle/>
          <a:p>
            <a:r>
              <a:rPr lang="en-US" cap="none" dirty="0"/>
              <a:t>Introduction</a:t>
            </a:r>
            <a:endParaRPr lang="en-CA" cap="none" dirty="0"/>
          </a:p>
        </p:txBody>
      </p:sp>
      <p:sp>
        <p:nvSpPr>
          <p:cNvPr id="3" name="Content Placeholder 2">
            <a:extLst>
              <a:ext uri="{FF2B5EF4-FFF2-40B4-BE49-F238E27FC236}">
                <a16:creationId xmlns:a16="http://schemas.microsoft.com/office/drawing/2014/main" id="{10E63202-5F08-46ED-A451-2DEEB8802BA3}"/>
              </a:ext>
            </a:extLst>
          </p:cNvPr>
          <p:cNvSpPr>
            <a:spLocks noGrp="1"/>
          </p:cNvSpPr>
          <p:nvPr>
            <p:ph idx="1"/>
          </p:nvPr>
        </p:nvSpPr>
        <p:spPr/>
        <p:txBody>
          <a:bodyPr>
            <a:normAutofit fontScale="85000" lnSpcReduction="20000"/>
          </a:bodyPr>
          <a:lstStyle/>
          <a:p>
            <a:r>
              <a:rPr lang="en-US" dirty="0"/>
              <a:t>Load forecasting is an important part of electric utility design, planning, and operation, and it has a long history in the power industry.</a:t>
            </a:r>
          </a:p>
          <a:p>
            <a:r>
              <a:rPr lang="en-US" dirty="0"/>
              <a:t>A critical goal of load forecasting is to ensure that consumers receive an adequate supply of energy in order to maintain supply-demand balance.</a:t>
            </a:r>
          </a:p>
          <a:p>
            <a:r>
              <a:rPr lang="en-US" dirty="0"/>
              <a:t>While both statistical and machine learning (ML) techniques have been used to forecast load, machine learning algorithms are more intelligent and capable of more accurately forecasting load.</a:t>
            </a:r>
          </a:p>
          <a:p>
            <a:r>
              <a:rPr lang="en-US" dirty="0"/>
              <a:t>Deep learning techniques have grown in popularity in recent years due to their ability to interpret complex relationships in data more accurately.</a:t>
            </a:r>
          </a:p>
          <a:p>
            <a:r>
              <a:rPr lang="en-US" dirty="0"/>
              <a:t>The goal of this research was to compare deep learning forecasting techniques to some conventional forecasting techniques currently used by various utilities to see if deep learning can better meet their needs.</a:t>
            </a:r>
          </a:p>
        </p:txBody>
      </p:sp>
    </p:spTree>
    <p:extLst>
      <p:ext uri="{BB962C8B-B14F-4D97-AF65-F5344CB8AC3E}">
        <p14:creationId xmlns:p14="http://schemas.microsoft.com/office/powerpoint/2010/main" val="35286025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Deep Learning Techniques – Convolutional Neural Networks (CNNs)</a:t>
            </a:r>
            <a:endParaRPr lang="en-CA" dirty="0"/>
          </a:p>
        </p:txBody>
      </p:sp>
      <p:sp>
        <p:nvSpPr>
          <p:cNvPr id="22" name="Content Placeholder 8">
            <a:extLst>
              <a:ext uri="{FF2B5EF4-FFF2-40B4-BE49-F238E27FC236}">
                <a16:creationId xmlns:a16="http://schemas.microsoft.com/office/drawing/2014/main" id="{D053F661-34DD-46A6-B6F1-45B2E5E12C4D}"/>
              </a:ext>
            </a:extLst>
          </p:cNvPr>
          <p:cNvSpPr>
            <a:spLocks noGrp="1"/>
          </p:cNvSpPr>
          <p:nvPr>
            <p:ph idx="1"/>
          </p:nvPr>
        </p:nvSpPr>
        <p:spPr>
          <a:xfrm>
            <a:off x="1451578" y="2015734"/>
            <a:ext cx="4965415" cy="3450613"/>
          </a:xfrm>
        </p:spPr>
        <p:txBody>
          <a:bodyPr>
            <a:normAutofit fontScale="62500" lnSpcReduction="20000"/>
          </a:bodyPr>
          <a:lstStyle/>
          <a:p>
            <a:r>
              <a:rPr lang="en-US" sz="2600" dirty="0"/>
              <a:t>The CNN may repeat the convolution process in each network's convolution layers multiple times.</a:t>
            </a:r>
          </a:p>
          <a:p>
            <a:r>
              <a:rPr lang="en-US" sz="2600" dirty="0"/>
              <a:t>The ReLU activation function, like the sigmoid activation functions, squashes the inputs, clamping negative values to zero.</a:t>
            </a:r>
          </a:p>
          <a:p>
            <a:r>
              <a:rPr lang="en-US" sz="2600" dirty="0"/>
              <a:t>In the third stage, a pooling procedure is used to smooth and minimize the dimensions of the resulting feature map.</a:t>
            </a:r>
          </a:p>
          <a:p>
            <a:r>
              <a:rPr lang="en-US" sz="2600" dirty="0"/>
              <a:t>The max-pooling method is commonly used; it returns an array of the maximum output values within the rectangle neighborhood of the previous layer.</a:t>
            </a:r>
          </a:p>
          <a:p>
            <a:endParaRPr lang="en-US" dirty="0"/>
          </a:p>
        </p:txBody>
      </p:sp>
      <p:pic>
        <p:nvPicPr>
          <p:cNvPr id="7" name="Content Placeholder 3">
            <a:extLst>
              <a:ext uri="{FF2B5EF4-FFF2-40B4-BE49-F238E27FC236}">
                <a16:creationId xmlns:a16="http://schemas.microsoft.com/office/drawing/2014/main" id="{9EB6E75B-F7E9-4F48-952D-9D461BFA64F2}"/>
              </a:ext>
            </a:extLst>
          </p:cNvPr>
          <p:cNvPicPr>
            <a:picLocks noChangeAspect="1"/>
          </p:cNvPicPr>
          <p:nvPr/>
        </p:nvPicPr>
        <p:blipFill>
          <a:blip r:embed="rId2"/>
          <a:stretch>
            <a:fillRect/>
          </a:stretch>
        </p:blipFill>
        <p:spPr>
          <a:xfrm>
            <a:off x="6416993" y="2599634"/>
            <a:ext cx="4637861" cy="2282812"/>
          </a:xfrm>
          <a:prstGeom prst="rect">
            <a:avLst/>
          </a:prstGeom>
        </p:spPr>
      </p:pic>
    </p:spTree>
    <p:extLst>
      <p:ext uri="{BB962C8B-B14F-4D97-AF65-F5344CB8AC3E}">
        <p14:creationId xmlns:p14="http://schemas.microsoft.com/office/powerpoint/2010/main" val="818802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Deep Learning Techniques – Convolutional Neural Networks (CNNs)</a:t>
            </a:r>
            <a:endParaRPr lang="en-CA" dirty="0"/>
          </a:p>
        </p:txBody>
      </p:sp>
      <p:sp>
        <p:nvSpPr>
          <p:cNvPr id="22" name="Content Placeholder 8">
            <a:extLst>
              <a:ext uri="{FF2B5EF4-FFF2-40B4-BE49-F238E27FC236}">
                <a16:creationId xmlns:a16="http://schemas.microsoft.com/office/drawing/2014/main" id="{D053F661-34DD-46A6-B6F1-45B2E5E12C4D}"/>
              </a:ext>
            </a:extLst>
          </p:cNvPr>
          <p:cNvSpPr>
            <a:spLocks noGrp="1"/>
          </p:cNvSpPr>
          <p:nvPr>
            <p:ph idx="1"/>
          </p:nvPr>
        </p:nvSpPr>
        <p:spPr>
          <a:xfrm>
            <a:off x="1451578" y="2015734"/>
            <a:ext cx="4965415" cy="3450613"/>
          </a:xfrm>
        </p:spPr>
        <p:txBody>
          <a:bodyPr>
            <a:normAutofit fontScale="92500" lnSpcReduction="20000"/>
          </a:bodyPr>
          <a:lstStyle/>
          <a:p>
            <a:r>
              <a:rPr lang="en-US" sz="1600" dirty="0"/>
              <a:t>Pooling layers is a technique for reducing the size of the previous layer's output.</a:t>
            </a:r>
          </a:p>
          <a:p>
            <a:r>
              <a:rPr lang="en-US" sz="1600" dirty="0"/>
              <a:t>As a result, the subsequent layer processes fewer inputs, resulting in increased computing efficiency.</a:t>
            </a:r>
          </a:p>
          <a:p>
            <a:r>
              <a:rPr lang="en-US" sz="1600" dirty="0"/>
              <a:t>The CNN network may contain one or more convolutional layers.</a:t>
            </a:r>
          </a:p>
          <a:p>
            <a:r>
              <a:rPr lang="en-US" sz="1600" dirty="0"/>
              <a:t>The outputs of the convolutional layers are received by the hidden or fully connected layers after they have been generated.</a:t>
            </a:r>
          </a:p>
          <a:p>
            <a:r>
              <a:rPr lang="en-US" sz="1600" dirty="0"/>
              <a:t>The output layer follows the hidden layer and serves the same function as an output layer in a typical neural network.</a:t>
            </a:r>
          </a:p>
        </p:txBody>
      </p:sp>
      <p:pic>
        <p:nvPicPr>
          <p:cNvPr id="7" name="Content Placeholder 3">
            <a:extLst>
              <a:ext uri="{FF2B5EF4-FFF2-40B4-BE49-F238E27FC236}">
                <a16:creationId xmlns:a16="http://schemas.microsoft.com/office/drawing/2014/main" id="{9EB6E75B-F7E9-4F48-952D-9D461BFA64F2}"/>
              </a:ext>
            </a:extLst>
          </p:cNvPr>
          <p:cNvPicPr>
            <a:picLocks noChangeAspect="1"/>
          </p:cNvPicPr>
          <p:nvPr/>
        </p:nvPicPr>
        <p:blipFill>
          <a:blip r:embed="rId2"/>
          <a:stretch>
            <a:fillRect/>
          </a:stretch>
        </p:blipFill>
        <p:spPr>
          <a:xfrm>
            <a:off x="6416993" y="2599634"/>
            <a:ext cx="4637861" cy="2282812"/>
          </a:xfrm>
          <a:prstGeom prst="rect">
            <a:avLst/>
          </a:prstGeom>
        </p:spPr>
      </p:pic>
    </p:spTree>
    <p:extLst>
      <p:ext uri="{BB962C8B-B14F-4D97-AF65-F5344CB8AC3E}">
        <p14:creationId xmlns:p14="http://schemas.microsoft.com/office/powerpoint/2010/main" val="16292204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6A678-9254-4E9A-8A1F-48F7472B7C38}"/>
              </a:ext>
            </a:extLst>
          </p:cNvPr>
          <p:cNvSpPr>
            <a:spLocks noGrp="1"/>
          </p:cNvSpPr>
          <p:nvPr>
            <p:ph type="title"/>
          </p:nvPr>
        </p:nvSpPr>
        <p:spPr/>
        <p:txBody>
          <a:bodyPr/>
          <a:lstStyle/>
          <a:p>
            <a:r>
              <a:rPr lang="en-US" cap="none" dirty="0"/>
              <a:t>The Myth of the One-Size-Fits-All Technique</a:t>
            </a:r>
            <a:endParaRPr lang="en-CA" cap="none" dirty="0"/>
          </a:p>
        </p:txBody>
      </p:sp>
      <p:sp>
        <p:nvSpPr>
          <p:cNvPr id="3" name="Content Placeholder 2">
            <a:extLst>
              <a:ext uri="{FF2B5EF4-FFF2-40B4-BE49-F238E27FC236}">
                <a16:creationId xmlns:a16="http://schemas.microsoft.com/office/drawing/2014/main" id="{16DB73DE-FA30-4542-A357-B30AC3D61B34}"/>
              </a:ext>
            </a:extLst>
          </p:cNvPr>
          <p:cNvSpPr>
            <a:spLocks noGrp="1"/>
          </p:cNvSpPr>
          <p:nvPr>
            <p:ph idx="1"/>
          </p:nvPr>
        </p:nvSpPr>
        <p:spPr/>
        <p:txBody>
          <a:bodyPr>
            <a:normAutofit fontScale="92500" lnSpcReduction="10000"/>
          </a:bodyPr>
          <a:lstStyle/>
          <a:p>
            <a:r>
              <a:rPr lang="en-US" dirty="0"/>
              <a:t>Tao Hong discussed the myth of discovering the best technique</a:t>
            </a:r>
          </a:p>
          <a:p>
            <a:r>
              <a:rPr lang="en-US" dirty="0"/>
              <a:t>He concluded that it is critical that researchers and users understand that there is no such thing as a universally best technique.</a:t>
            </a:r>
          </a:p>
          <a:p>
            <a:r>
              <a:rPr lang="en-US" dirty="0"/>
              <a:t>The approach to load forecasting should be determined by the forecasting requirements and the dataset being analyzed.</a:t>
            </a:r>
          </a:p>
          <a:p>
            <a:r>
              <a:rPr lang="en-US" dirty="0"/>
              <a:t>One approach is unlikely to be useful in all load forecasting scenarios. With different datasets, different algorithms perform better or worse.</a:t>
            </a:r>
          </a:p>
          <a:p>
            <a:r>
              <a:rPr lang="en-US" dirty="0"/>
              <a:t>Furthermore, forecast errors vary significantly across utilities, utility zones, time horizons, and so on.</a:t>
            </a:r>
            <a:endParaRPr lang="en-CA" dirty="0"/>
          </a:p>
        </p:txBody>
      </p:sp>
    </p:spTree>
    <p:extLst>
      <p:ext uri="{BB962C8B-B14F-4D97-AF65-F5344CB8AC3E}">
        <p14:creationId xmlns:p14="http://schemas.microsoft.com/office/powerpoint/2010/main" val="37734470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5500F-419E-4AA9-A9D3-C502C178A152}"/>
              </a:ext>
            </a:extLst>
          </p:cNvPr>
          <p:cNvSpPr>
            <a:spLocks noGrp="1"/>
          </p:cNvSpPr>
          <p:nvPr>
            <p:ph type="title"/>
          </p:nvPr>
        </p:nvSpPr>
        <p:spPr/>
        <p:txBody>
          <a:bodyPr/>
          <a:lstStyle/>
          <a:p>
            <a:r>
              <a:rPr lang="en-US" cap="none" dirty="0"/>
              <a:t>Performance Metrics</a:t>
            </a:r>
            <a:endParaRPr lang="en-CA" cap="none" dirty="0"/>
          </a:p>
        </p:txBody>
      </p:sp>
      <p:sp>
        <p:nvSpPr>
          <p:cNvPr id="3" name="Content Placeholder 2">
            <a:extLst>
              <a:ext uri="{FF2B5EF4-FFF2-40B4-BE49-F238E27FC236}">
                <a16:creationId xmlns:a16="http://schemas.microsoft.com/office/drawing/2014/main" id="{BE5D7297-C4EC-48E9-852D-91B6FBCD2984}"/>
              </a:ext>
            </a:extLst>
          </p:cNvPr>
          <p:cNvSpPr>
            <a:spLocks noGrp="1"/>
          </p:cNvSpPr>
          <p:nvPr>
            <p:ph idx="1"/>
          </p:nvPr>
        </p:nvSpPr>
        <p:spPr/>
        <p:txBody>
          <a:bodyPr>
            <a:normAutofit fontScale="85000" lnSpcReduction="20000"/>
          </a:bodyPr>
          <a:lstStyle/>
          <a:p>
            <a:r>
              <a:rPr lang="en-US" dirty="0"/>
              <a:t>This study compares the performance of all forecasters across all datasets, considering overall performance as well as hourly, daily, monthly, and seasonal performance.</a:t>
            </a:r>
          </a:p>
          <a:p>
            <a:r>
              <a:rPr lang="en-US" dirty="0"/>
              <a:t>We used the Root Mean Square Error to account for severe, unusual errors (RMSE).</a:t>
            </a:r>
          </a:p>
          <a:p>
            <a:r>
              <a:rPr lang="en-US" dirty="0"/>
              <a:t>The MAPE and RMSE were the primary focus of this study because they are the most used metrics for load forecasting.</a:t>
            </a:r>
          </a:p>
          <a:p>
            <a:r>
              <a:rPr lang="en-US" dirty="0"/>
              <a:t>Because there are no values very close to zero in our datasets, the MAPE's limitations do not apply, and the RMSE allows us to detect large forecast errors.</a:t>
            </a:r>
          </a:p>
          <a:p>
            <a:r>
              <a:rPr lang="en-US" dirty="0"/>
              <a:t>We examined daily peak accuracy using the MAPE, MAE, and MBE metrics.</a:t>
            </a:r>
          </a:p>
          <a:p>
            <a:r>
              <a:rPr lang="en-US" dirty="0"/>
              <a:t>In my thesis appendix, I provided data on the overall performance of all metrics, including the ones mentioned above.</a:t>
            </a:r>
          </a:p>
          <a:p>
            <a:endParaRPr lang="en-US" dirty="0"/>
          </a:p>
        </p:txBody>
      </p:sp>
    </p:spTree>
    <p:extLst>
      <p:ext uri="{BB962C8B-B14F-4D97-AF65-F5344CB8AC3E}">
        <p14:creationId xmlns:p14="http://schemas.microsoft.com/office/powerpoint/2010/main" val="28785332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Investigation</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85000" lnSpcReduction="10000"/>
          </a:bodyPr>
          <a:lstStyle/>
          <a:p>
            <a:r>
              <a:rPr lang="en-US" dirty="0"/>
              <a:t>The goal of this study was to see if deep learning approaches could improve forecasting accuracy for specific data sets by comparing deep learning forecasters to some of the current forecasters used by utilities.</a:t>
            </a:r>
          </a:p>
          <a:p>
            <a:r>
              <a:rPr lang="en-US" dirty="0"/>
              <a:t>STLF horizons were the focus of the work because they are an important tool in the day-to-day operations and planning of a utility system.</a:t>
            </a:r>
          </a:p>
          <a:p>
            <a:r>
              <a:rPr lang="en-US" dirty="0"/>
              <a:t>To do so, a CNN forecaster and an LSTM forecaster were pitted against four benchmark forecasters: an SNF, an MLR forecaster, an ARIMA forecaster, and an ANN forecaster.</a:t>
            </a:r>
          </a:p>
          <a:p>
            <a:r>
              <a:rPr lang="en-US" dirty="0"/>
              <a:t>For many years, these benchmark algorithms have been available and have been implemented and used by researchers and utilities.</a:t>
            </a:r>
          </a:p>
          <a:p>
            <a:r>
              <a:rPr lang="en-US" dirty="0"/>
              <a:t>The overall accuracy and peak detection accuracy were compared.</a:t>
            </a:r>
          </a:p>
        </p:txBody>
      </p:sp>
    </p:spTree>
    <p:extLst>
      <p:ext uri="{BB962C8B-B14F-4D97-AF65-F5344CB8AC3E}">
        <p14:creationId xmlns:p14="http://schemas.microsoft.com/office/powerpoint/2010/main" val="20027876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42C14A9-3617-46DD-9FC4-ED828A7D3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19AB0109-1C89-41F0-9EDF-3DE017BE3F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5550357" cy="1049235"/>
          </a:xfrm>
        </p:spPr>
        <p:txBody>
          <a:bodyPr>
            <a:normAutofit/>
          </a:bodyPr>
          <a:lstStyle/>
          <a:p>
            <a:r>
              <a:rPr lang="en-US" cap="none" dirty="0"/>
              <a:t>Datasets</a:t>
            </a:r>
            <a:endParaRPr lang="en-CA" dirty="0"/>
          </a:p>
        </p:txBody>
      </p:sp>
      <p:sp>
        <p:nvSpPr>
          <p:cNvPr id="28" name="Rectangle 27">
            <a:extLst>
              <a:ext uri="{FF2B5EF4-FFF2-40B4-BE49-F238E27FC236}">
                <a16:creationId xmlns:a16="http://schemas.microsoft.com/office/drawing/2014/main" id="{19E5CB6C-D5A1-44AB-BAD0-E76C67ED2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2"/>
            <a:ext cx="5550357" cy="3450613"/>
          </a:xfrm>
        </p:spPr>
        <p:txBody>
          <a:bodyPr>
            <a:normAutofit fontScale="92500"/>
          </a:bodyPr>
          <a:lstStyle/>
          <a:p>
            <a:pPr>
              <a:lnSpc>
                <a:spcPct val="110000"/>
              </a:lnSpc>
            </a:pPr>
            <a:r>
              <a:rPr lang="en-US" sz="1800" dirty="0"/>
              <a:t>Two sets are from an Independent Electrical System Operator in Ontario and have been included because the data is publicly available, which aids in reproducibility.</a:t>
            </a:r>
          </a:p>
          <a:p>
            <a:pPr>
              <a:lnSpc>
                <a:spcPct val="110000"/>
              </a:lnSpc>
            </a:pPr>
            <a:r>
              <a:rPr lang="en-US" sz="1800" dirty="0"/>
              <a:t>One set is from Ottawa, and the other is from Toronto, and they both consist of hourly city-wide load aggregation measurements from 2010 to 2019.</a:t>
            </a:r>
          </a:p>
          <a:p>
            <a:pPr>
              <a:lnSpc>
                <a:spcPct val="110000"/>
              </a:lnSpc>
            </a:pPr>
            <a:r>
              <a:rPr lang="en-US" sz="1800" dirty="0"/>
              <a:t>Both the Toronto and Ottawa datasets have a training period of 2010-2018, while the testing period is 2019.</a:t>
            </a:r>
          </a:p>
          <a:p>
            <a:pPr>
              <a:lnSpc>
                <a:spcPct val="110000"/>
              </a:lnSpc>
            </a:pPr>
            <a:r>
              <a:rPr lang="en-US" sz="1800" dirty="0"/>
              <a:t>Saint john Energy, a municipally owned utility reseller, provides the third set.</a:t>
            </a:r>
          </a:p>
          <a:p>
            <a:pPr>
              <a:lnSpc>
                <a:spcPct val="110000"/>
              </a:lnSpc>
            </a:pPr>
            <a:endParaRPr lang="en-US" sz="1800" dirty="0"/>
          </a:p>
        </p:txBody>
      </p:sp>
      <p:pic>
        <p:nvPicPr>
          <p:cNvPr id="6" name="Picture 5">
            <a:extLst>
              <a:ext uri="{FF2B5EF4-FFF2-40B4-BE49-F238E27FC236}">
                <a16:creationId xmlns:a16="http://schemas.microsoft.com/office/drawing/2014/main" id="{9E3B6E6D-DE2B-4B47-A778-4A25EBF87FBA}"/>
              </a:ext>
            </a:extLst>
          </p:cNvPr>
          <p:cNvPicPr>
            <a:picLocks noChangeAspect="1"/>
          </p:cNvPicPr>
          <p:nvPr/>
        </p:nvPicPr>
        <p:blipFill rotWithShape="1">
          <a:blip r:embed="rId2">
            <a:extLst>
              <a:ext uri="{28A0092B-C50C-407E-A947-70E740481C1C}">
                <a14:useLocalDpi xmlns:a14="http://schemas.microsoft.com/office/drawing/2010/main" val="0"/>
              </a:ext>
            </a:extLst>
          </a:blip>
          <a:srcRect l="2505" t="5489" r="7513"/>
          <a:stretch/>
        </p:blipFill>
        <p:spPr bwMode="auto">
          <a:xfrm>
            <a:off x="7929350" y="481108"/>
            <a:ext cx="3358869" cy="2645947"/>
          </a:xfrm>
          <a:prstGeom prst="rect">
            <a:avLst/>
          </a:prstGeom>
          <a:noFill/>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6C42ABA1-D7C9-42DC-9C7A-0268DEEEAADB}"/>
              </a:ext>
            </a:extLst>
          </p:cNvPr>
          <p:cNvPicPr>
            <a:picLocks noChangeAspect="1"/>
          </p:cNvPicPr>
          <p:nvPr/>
        </p:nvPicPr>
        <p:blipFill rotWithShape="1">
          <a:blip r:embed="rId3">
            <a:extLst>
              <a:ext uri="{28A0092B-C50C-407E-A947-70E740481C1C}">
                <a14:useLocalDpi xmlns:a14="http://schemas.microsoft.com/office/drawing/2010/main" val="0"/>
              </a:ext>
            </a:extLst>
          </a:blip>
          <a:srcRect l="2684" t="5728" r="6797"/>
          <a:stretch/>
        </p:blipFill>
        <p:spPr bwMode="auto">
          <a:xfrm>
            <a:off x="7929350" y="3292777"/>
            <a:ext cx="3387480" cy="2645947"/>
          </a:xfrm>
          <a:prstGeom prst="rect">
            <a:avLst/>
          </a:prstGeom>
          <a:noFill/>
          <a:extLst>
            <a:ext uri="{53640926-AAD7-44D8-BBD7-CCE9431645EC}">
              <a14:shadowObscured xmlns:a14="http://schemas.microsoft.com/office/drawing/2010/main"/>
            </a:ext>
          </a:extLst>
        </p:spPr>
      </p:pic>
      <p:pic>
        <p:nvPicPr>
          <p:cNvPr id="30" name="Picture 29">
            <a:extLst>
              <a:ext uri="{FF2B5EF4-FFF2-40B4-BE49-F238E27FC236}">
                <a16:creationId xmlns:a16="http://schemas.microsoft.com/office/drawing/2014/main" id="{D5A16967-5C32-4A48-9F02-4F0228AC8DB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2" name="Straight Connector 31">
            <a:extLst>
              <a:ext uri="{FF2B5EF4-FFF2-40B4-BE49-F238E27FC236}">
                <a16:creationId xmlns:a16="http://schemas.microsoft.com/office/drawing/2014/main" id="{942D078B-EF20-4DB1-AA1B-87F212C56A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70551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a:t>Datasets</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4"/>
            <a:ext cx="5346832" cy="3450613"/>
          </a:xfrm>
        </p:spPr>
        <p:txBody>
          <a:bodyPr>
            <a:normAutofit/>
          </a:bodyPr>
          <a:lstStyle/>
          <a:p>
            <a:pPr>
              <a:lnSpc>
                <a:spcPct val="110000"/>
              </a:lnSpc>
            </a:pPr>
            <a:r>
              <a:rPr lang="en-US" sz="1800" dirty="0"/>
              <a:t>Saint John Energy's data set is smaller than the others, spanning approximately 3.75 years from 2018 to October 20, 2021, but otherwise corresponds to hourly measurements of Saint John's load aggregates. </a:t>
            </a:r>
          </a:p>
          <a:p>
            <a:pPr>
              <a:lnSpc>
                <a:spcPct val="110000"/>
              </a:lnSpc>
            </a:pPr>
            <a:r>
              <a:rPr lang="en-US" sz="1800" dirty="0"/>
              <a:t>The Saint John dataset's training period is from 2018 to October 20th, 2020, and the testing period is from October 21st, 2020, to October 20th, 2021.</a:t>
            </a:r>
          </a:p>
          <a:p>
            <a:pPr>
              <a:lnSpc>
                <a:spcPct val="110000"/>
              </a:lnSpc>
            </a:pPr>
            <a:r>
              <a:rPr lang="en-US" sz="1800" dirty="0"/>
              <a:t>Weather data (temperature) obtained from Environment Canada will be used to supplement the time-series data in this work. </a:t>
            </a:r>
          </a:p>
        </p:txBody>
      </p:sp>
      <p:pic>
        <p:nvPicPr>
          <p:cNvPr id="7" name="Picture 6">
            <a:extLst>
              <a:ext uri="{FF2B5EF4-FFF2-40B4-BE49-F238E27FC236}">
                <a16:creationId xmlns:a16="http://schemas.microsoft.com/office/drawing/2014/main" id="{7E52362A-C444-468F-AA6A-3D15C119F2CC}"/>
              </a:ext>
            </a:extLst>
          </p:cNvPr>
          <p:cNvPicPr>
            <a:picLocks noChangeAspect="1"/>
          </p:cNvPicPr>
          <p:nvPr/>
        </p:nvPicPr>
        <p:blipFill rotWithShape="1">
          <a:blip r:embed="rId2">
            <a:extLst>
              <a:ext uri="{28A0092B-C50C-407E-A947-70E740481C1C}">
                <a14:useLocalDpi xmlns:a14="http://schemas.microsoft.com/office/drawing/2010/main" val="0"/>
              </a:ext>
            </a:extLst>
          </a:blip>
          <a:srcRect l="4115" t="5251" r="8228"/>
          <a:stretch/>
        </p:blipFill>
        <p:spPr bwMode="auto">
          <a:xfrm>
            <a:off x="6798411" y="2015734"/>
            <a:ext cx="4256443" cy="3450613"/>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2065619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Dataset - Preparation</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85000" lnSpcReduction="10000"/>
          </a:bodyPr>
          <a:lstStyle/>
          <a:p>
            <a:r>
              <a:rPr lang="en-US" dirty="0"/>
              <a:t>A Hampel filter was used to find and replace outliers in the datasets.</a:t>
            </a:r>
          </a:p>
          <a:p>
            <a:r>
              <a:rPr lang="en-US" dirty="0"/>
              <a:t>The filter determines the median and standard deviation for each window.</a:t>
            </a:r>
          </a:p>
          <a:p>
            <a:r>
              <a:rPr lang="en-US" dirty="0"/>
              <a:t>If a point in the window deviates from the median by more than three standard deviations, the Hampel filter flags it as an outlier and replaces it with the window median.</a:t>
            </a:r>
          </a:p>
          <a:p>
            <a:r>
              <a:rPr lang="en-US" dirty="0"/>
              <a:t>Prior to passing them to the algorithms, we normalized the variables in our datasets by using the dataset's maximum and minimum values.</a:t>
            </a:r>
          </a:p>
          <a:p>
            <a:r>
              <a:rPr lang="en-US" dirty="0"/>
              <a:t>Before any performance metrics were calculated, the minimum and maximum values were saved and used to de-normalize the final forecasts.</a:t>
            </a:r>
          </a:p>
          <a:p>
            <a:r>
              <a:rPr lang="en-US" dirty="0"/>
              <a:t>This normalization technique has been used by numerous researchers in the field of load forecasting.</a:t>
            </a:r>
          </a:p>
          <a:p>
            <a:endParaRPr lang="en-US" dirty="0"/>
          </a:p>
        </p:txBody>
      </p:sp>
    </p:spTree>
    <p:extLst>
      <p:ext uri="{BB962C8B-B14F-4D97-AF65-F5344CB8AC3E}">
        <p14:creationId xmlns:p14="http://schemas.microsoft.com/office/powerpoint/2010/main" val="12494913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Implementation Specifications – Benchmark - SNF / MLR</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4"/>
            <a:ext cx="4162555" cy="3450613"/>
          </a:xfrm>
        </p:spPr>
        <p:txBody>
          <a:bodyPr>
            <a:normAutofit fontScale="92500" lnSpcReduction="20000"/>
          </a:bodyPr>
          <a:lstStyle/>
          <a:p>
            <a:pPr>
              <a:lnSpc>
                <a:spcPct val="110000"/>
              </a:lnSpc>
            </a:pPr>
            <a:r>
              <a:rPr lang="en-US" sz="1800" dirty="0"/>
              <a:t>We used the previous week's hourly lag as the current hour's value in the seasonal naive method, which was simple to implement. </a:t>
            </a:r>
          </a:p>
          <a:p>
            <a:pPr>
              <a:lnSpc>
                <a:spcPct val="110000"/>
              </a:lnSpc>
            </a:pPr>
            <a:r>
              <a:rPr lang="en-US" sz="1800" dirty="0"/>
              <a:t>We also repeated the previous step for each hour of our test set.</a:t>
            </a:r>
          </a:p>
          <a:p>
            <a:pPr>
              <a:lnSpc>
                <a:spcPct val="110000"/>
              </a:lnSpc>
            </a:pPr>
            <a:r>
              <a:rPr lang="en-US" sz="1800" dirty="0"/>
              <a:t>The MLR forecaster was created by combining ten independent variables, also known as inputs, and one target variable, which is the actual demand at a given hour.</a:t>
            </a:r>
          </a:p>
          <a:p>
            <a:pPr>
              <a:lnSpc>
                <a:spcPct val="110000"/>
              </a:lnSpc>
            </a:pPr>
            <a:r>
              <a:rPr lang="en-US" sz="1800" dirty="0"/>
              <a:t>The independent variables can be found at the right of the screen.</a:t>
            </a:r>
          </a:p>
          <a:p>
            <a:pPr>
              <a:lnSpc>
                <a:spcPct val="110000"/>
              </a:lnSpc>
            </a:pPr>
            <a:endParaRPr lang="en-US" sz="1800" dirty="0"/>
          </a:p>
        </p:txBody>
      </p:sp>
      <p:pic>
        <p:nvPicPr>
          <p:cNvPr id="5" name="Picture 4">
            <a:extLst>
              <a:ext uri="{FF2B5EF4-FFF2-40B4-BE49-F238E27FC236}">
                <a16:creationId xmlns:a16="http://schemas.microsoft.com/office/drawing/2014/main" id="{67C03549-5569-4E5A-BB77-B7BECC1088AA}"/>
              </a:ext>
            </a:extLst>
          </p:cNvPr>
          <p:cNvPicPr>
            <a:picLocks noChangeAspect="1"/>
          </p:cNvPicPr>
          <p:nvPr/>
        </p:nvPicPr>
        <p:blipFill>
          <a:blip r:embed="rId2"/>
          <a:stretch>
            <a:fillRect/>
          </a:stretch>
        </p:blipFill>
        <p:spPr>
          <a:xfrm>
            <a:off x="5614134" y="2304708"/>
            <a:ext cx="5442309" cy="2602852"/>
          </a:xfrm>
          <a:prstGeom prst="rect">
            <a:avLst/>
          </a:prstGeom>
        </p:spPr>
      </p:pic>
    </p:spTree>
    <p:extLst>
      <p:ext uri="{BB962C8B-B14F-4D97-AF65-F5344CB8AC3E}">
        <p14:creationId xmlns:p14="http://schemas.microsoft.com/office/powerpoint/2010/main" val="17132289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Implementation Specifications – Benchmark - ARIMA</a:t>
            </a:r>
            <a:endParaRPr lang="en-CA" dirty="0"/>
          </a:p>
        </p:txBody>
      </p:sp>
      <p:sp>
        <p:nvSpPr>
          <p:cNvPr id="12"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4"/>
            <a:ext cx="6195784" cy="3450613"/>
          </a:xfrm>
        </p:spPr>
        <p:txBody>
          <a:bodyPr>
            <a:normAutofit fontScale="92500" lnSpcReduction="20000"/>
          </a:bodyPr>
          <a:lstStyle/>
          <a:p>
            <a:pPr>
              <a:lnSpc>
                <a:spcPct val="110000"/>
              </a:lnSpc>
            </a:pPr>
            <a:r>
              <a:rPr lang="en-US" sz="1800" dirty="0"/>
              <a:t>The following hyperparameters were used in the ARIMA model for the Toronto, Ottawa, and Saint John datasets, respectively: (24, 2, 25), (23, 2, 24), and (24, 2, 25).</a:t>
            </a:r>
          </a:p>
          <a:p>
            <a:pPr>
              <a:lnSpc>
                <a:spcPct val="110000"/>
              </a:lnSpc>
            </a:pPr>
            <a:r>
              <a:rPr lang="en-US" sz="1800" dirty="0"/>
              <a:t>We were able to determine p and q after much trial and error and using information from the partial autocorrelation and autocorrelation functions.</a:t>
            </a:r>
          </a:p>
          <a:p>
            <a:pPr>
              <a:lnSpc>
                <a:spcPct val="110000"/>
              </a:lnSpc>
            </a:pPr>
            <a:r>
              <a:rPr lang="en-US" sz="1800" dirty="0"/>
              <a:t>Finding the optimal number of differencing 'd' needed was relatively simple; we simply used the data's auto-correlation function to determine when it was under or over-differenced.</a:t>
            </a:r>
          </a:p>
          <a:p>
            <a:pPr>
              <a:lnSpc>
                <a:spcPct val="110000"/>
              </a:lnSpc>
            </a:pPr>
            <a:r>
              <a:rPr lang="en-US" sz="1800" dirty="0"/>
              <a:t>Our time series may still be under- or over-differenced at times. The first problem can be solved by adding one or more AR terms, and the second problem by adding one or more MA terms.</a:t>
            </a:r>
          </a:p>
        </p:txBody>
      </p:sp>
      <p:pic>
        <p:nvPicPr>
          <p:cNvPr id="4" name="Picture 3">
            <a:extLst>
              <a:ext uri="{FF2B5EF4-FFF2-40B4-BE49-F238E27FC236}">
                <a16:creationId xmlns:a16="http://schemas.microsoft.com/office/drawing/2014/main" id="{A78D06C8-E1F5-4A33-A12E-432DF773FC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8128756" y="3000485"/>
            <a:ext cx="2926098" cy="1481111"/>
          </a:xfrm>
          <a:prstGeom prst="rect">
            <a:avLst/>
          </a:prstGeom>
          <a:noFill/>
        </p:spPr>
      </p:pic>
    </p:spTree>
    <p:extLst>
      <p:ext uri="{BB962C8B-B14F-4D97-AF65-F5344CB8AC3E}">
        <p14:creationId xmlns:p14="http://schemas.microsoft.com/office/powerpoint/2010/main" val="750021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6A678-9254-4E9A-8A1F-48F7472B7C38}"/>
              </a:ext>
            </a:extLst>
          </p:cNvPr>
          <p:cNvSpPr>
            <a:spLocks noGrp="1"/>
          </p:cNvSpPr>
          <p:nvPr>
            <p:ph type="title"/>
          </p:nvPr>
        </p:nvSpPr>
        <p:spPr/>
        <p:txBody>
          <a:bodyPr/>
          <a:lstStyle/>
          <a:p>
            <a:r>
              <a:rPr lang="en-US" cap="none" dirty="0"/>
              <a:t>Factors That Affect the Load Demand</a:t>
            </a:r>
            <a:endParaRPr lang="en-CA" cap="none" dirty="0"/>
          </a:p>
        </p:txBody>
      </p:sp>
      <p:sp>
        <p:nvSpPr>
          <p:cNvPr id="3" name="Content Placeholder 2">
            <a:extLst>
              <a:ext uri="{FF2B5EF4-FFF2-40B4-BE49-F238E27FC236}">
                <a16:creationId xmlns:a16="http://schemas.microsoft.com/office/drawing/2014/main" id="{16DB73DE-FA30-4542-A357-B30AC3D61B34}"/>
              </a:ext>
            </a:extLst>
          </p:cNvPr>
          <p:cNvSpPr>
            <a:spLocks noGrp="1"/>
          </p:cNvSpPr>
          <p:nvPr>
            <p:ph idx="1"/>
          </p:nvPr>
        </p:nvSpPr>
        <p:spPr/>
        <p:txBody>
          <a:bodyPr>
            <a:normAutofit fontScale="70000" lnSpcReduction="20000"/>
          </a:bodyPr>
          <a:lstStyle/>
          <a:p>
            <a:r>
              <a:rPr lang="en-US" dirty="0"/>
              <a:t>These factors are divided into five categories: historical load, economic load, chronological load, meteorological load, and random load.</a:t>
            </a:r>
          </a:p>
          <a:p>
            <a:r>
              <a:rPr lang="en-US" dirty="0"/>
              <a:t>Economic factors include capital expenditure in the facility's infrastructure, such as the construction of new buildings, laboratories, and experiments that increase the load on the electric grid.</a:t>
            </a:r>
          </a:p>
          <a:p>
            <a:r>
              <a:rPr lang="en-US" dirty="0"/>
              <a:t>Economic factors have little impact on short-term load forecasting because they typically affect consumption patterns over a longer period.</a:t>
            </a:r>
          </a:p>
          <a:p>
            <a:r>
              <a:rPr lang="en-US" dirty="0"/>
              <a:t>Because time influences how electricity is used, calendar data is used to incorporate it into load forecast models. Variables such as the hour of the day, the day of the week, the month, and the week number are used to account for these patterns.</a:t>
            </a:r>
          </a:p>
          <a:p>
            <a:r>
              <a:rPr lang="en-US" dirty="0"/>
              <a:t>Temperature is the most used and significant weather variable. Most load forecasting models include one or more temperature-related variables.  Temperature and load have a non-linear relationship.</a:t>
            </a:r>
          </a:p>
          <a:p>
            <a:r>
              <a:rPr lang="en-US" dirty="0"/>
              <a:t>Random factors affecting the electrical load profile are other random disruptions in the load pattern that cannot be described by the preceding factors.</a:t>
            </a:r>
          </a:p>
          <a:p>
            <a:endParaRPr lang="en-US" dirty="0"/>
          </a:p>
          <a:p>
            <a:endParaRPr lang="en-CA" dirty="0"/>
          </a:p>
        </p:txBody>
      </p:sp>
    </p:spTree>
    <p:extLst>
      <p:ext uri="{BB962C8B-B14F-4D97-AF65-F5344CB8AC3E}">
        <p14:creationId xmlns:p14="http://schemas.microsoft.com/office/powerpoint/2010/main" val="31351138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13" name="Straight Connector 12">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81" y="2082800"/>
            <a:ext cx="3272094" cy="2085578"/>
          </a:xfrm>
        </p:spPr>
        <p:txBody>
          <a:bodyPr anchor="b">
            <a:normAutofit/>
          </a:bodyPr>
          <a:lstStyle/>
          <a:p>
            <a:r>
              <a:rPr lang="en-US" cap="none"/>
              <a:t>Implementation Specifications – Benchmark - ANNSTLF</a:t>
            </a:r>
            <a:endParaRPr lang="en-CA" dirty="0"/>
          </a:p>
        </p:txBody>
      </p:sp>
      <p:sp>
        <p:nvSpPr>
          <p:cNvPr id="34" name="Content Placeholder 2">
            <a:extLst>
              <a:ext uri="{FF2B5EF4-FFF2-40B4-BE49-F238E27FC236}">
                <a16:creationId xmlns:a16="http://schemas.microsoft.com/office/drawing/2014/main" id="{D5883FAA-2BCD-4EF8-831F-55B8DAC43157}"/>
              </a:ext>
            </a:extLst>
          </p:cNvPr>
          <p:cNvSpPr>
            <a:spLocks noGrp="1"/>
          </p:cNvSpPr>
          <p:nvPr>
            <p:ph idx="1"/>
          </p:nvPr>
        </p:nvSpPr>
        <p:spPr>
          <a:xfrm>
            <a:off x="5040223" y="1392572"/>
            <a:ext cx="6014631" cy="2775806"/>
          </a:xfrm>
        </p:spPr>
        <p:txBody>
          <a:bodyPr>
            <a:normAutofit fontScale="85000" lnSpcReduction="20000"/>
          </a:bodyPr>
          <a:lstStyle/>
          <a:p>
            <a:pPr>
              <a:lnSpc>
                <a:spcPct val="110000"/>
              </a:lnSpc>
            </a:pPr>
            <a:r>
              <a:rPr lang="en-US" dirty="0"/>
              <a:t>The BLF and CLF networks are trained using the resilient back-propagation algorithm. </a:t>
            </a:r>
          </a:p>
          <a:p>
            <a:pPr>
              <a:lnSpc>
                <a:spcPct val="110000"/>
              </a:lnSpc>
            </a:pPr>
            <a:r>
              <a:rPr lang="en-US" dirty="0"/>
              <a:t>We discovered that this training method outperformed the Levenberg-Marquardt back-propagation method.</a:t>
            </a:r>
          </a:p>
          <a:p>
            <a:pPr>
              <a:lnSpc>
                <a:spcPct val="110000"/>
              </a:lnSpc>
            </a:pPr>
            <a:r>
              <a:rPr lang="en-US" dirty="0"/>
              <a:t>There are 60 neurons in the hidden layer.</a:t>
            </a:r>
          </a:p>
          <a:p>
            <a:pPr>
              <a:lnSpc>
                <a:spcPct val="110000"/>
              </a:lnSpc>
            </a:pPr>
            <a:r>
              <a:rPr lang="en-US" dirty="0"/>
              <a:t>The activation function in the hidden and output layers is a hyperbolic tangent sigmoid transfer function. </a:t>
            </a:r>
          </a:p>
          <a:p>
            <a:pPr>
              <a:lnSpc>
                <a:spcPct val="110000"/>
              </a:lnSpc>
            </a:pPr>
            <a:r>
              <a:rPr lang="en-US" dirty="0"/>
              <a:t>When we changed the activation function of the output layer from linear to tangent sigmoid, we saw better results.</a:t>
            </a:r>
          </a:p>
        </p:txBody>
      </p:sp>
      <p:pic>
        <p:nvPicPr>
          <p:cNvPr id="4" name="Picture 3" descr="A picture containing text, clock&#10;&#10;Description automatically generated">
            <a:extLst>
              <a:ext uri="{FF2B5EF4-FFF2-40B4-BE49-F238E27FC236}">
                <a16:creationId xmlns:a16="http://schemas.microsoft.com/office/drawing/2014/main" id="{D5970D87-FB8B-449E-9EA9-9F26197AF961}"/>
              </a:ext>
            </a:extLst>
          </p:cNvPr>
          <p:cNvPicPr>
            <a:picLocks noChangeAspect="1"/>
          </p:cNvPicPr>
          <p:nvPr/>
        </p:nvPicPr>
        <p:blipFill rotWithShape="1">
          <a:blip r:embed="rId2"/>
          <a:srcRect l="1409" t="1829" r="5458"/>
          <a:stretch/>
        </p:blipFill>
        <p:spPr bwMode="auto">
          <a:xfrm>
            <a:off x="5384270" y="4183161"/>
            <a:ext cx="5356151" cy="1623194"/>
          </a:xfrm>
          <a:prstGeom prst="rect">
            <a:avLst/>
          </a:prstGeom>
          <a:extLst>
            <a:ext uri="{53640926-AAD7-44D8-BBD7-CCE9431645EC}">
              <a14:shadowObscured xmlns:a14="http://schemas.microsoft.com/office/drawing/2010/main"/>
            </a:ext>
          </a:extLst>
        </p:spPr>
      </p:pic>
      <p:pic>
        <p:nvPicPr>
          <p:cNvPr id="15" name="Picture 14">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7" name="Straight Connector 16">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78273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13" name="Straight Connector 12">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81" y="2082800"/>
            <a:ext cx="3272094" cy="2085578"/>
          </a:xfrm>
        </p:spPr>
        <p:txBody>
          <a:bodyPr anchor="b">
            <a:normAutofit/>
          </a:bodyPr>
          <a:lstStyle/>
          <a:p>
            <a:r>
              <a:rPr lang="en-US" cap="none" dirty="0"/>
              <a:t>Implementation Specifications – Benchmark - ANNSTLF</a:t>
            </a:r>
            <a:endParaRPr lang="en-CA" dirty="0"/>
          </a:p>
        </p:txBody>
      </p:sp>
      <p:sp>
        <p:nvSpPr>
          <p:cNvPr id="34" name="Content Placeholder 2">
            <a:extLst>
              <a:ext uri="{FF2B5EF4-FFF2-40B4-BE49-F238E27FC236}">
                <a16:creationId xmlns:a16="http://schemas.microsoft.com/office/drawing/2014/main" id="{D5883FAA-2BCD-4EF8-831F-55B8DAC43157}"/>
              </a:ext>
            </a:extLst>
          </p:cNvPr>
          <p:cNvSpPr>
            <a:spLocks noGrp="1"/>
          </p:cNvSpPr>
          <p:nvPr>
            <p:ph idx="1"/>
          </p:nvPr>
        </p:nvSpPr>
        <p:spPr>
          <a:xfrm>
            <a:off x="5040223" y="1887522"/>
            <a:ext cx="6014631" cy="2280855"/>
          </a:xfrm>
        </p:spPr>
        <p:txBody>
          <a:bodyPr>
            <a:normAutofit/>
          </a:bodyPr>
          <a:lstStyle/>
          <a:p>
            <a:pPr>
              <a:lnSpc>
                <a:spcPct val="110000"/>
              </a:lnSpc>
            </a:pPr>
            <a:r>
              <a:rPr lang="en-US" sz="1800" dirty="0"/>
              <a:t>The training data was split into two groups, with 80% used for training and 20% used for validation. </a:t>
            </a:r>
          </a:p>
          <a:p>
            <a:pPr>
              <a:lnSpc>
                <a:spcPct val="110000"/>
              </a:lnSpc>
            </a:pPr>
            <a:r>
              <a:rPr lang="en-US" sz="1800" dirty="0"/>
              <a:t>The RLS combiner begins with a weight of 0.5 for each hour for both the BLF and CLF outputs; after each iteration, the weights for each hour are automatically updated based on the algorithm's calculation.</a:t>
            </a:r>
          </a:p>
        </p:txBody>
      </p:sp>
      <p:pic>
        <p:nvPicPr>
          <p:cNvPr id="4" name="Picture 3" descr="A picture containing text, clock&#10;&#10;Description automatically generated">
            <a:extLst>
              <a:ext uri="{FF2B5EF4-FFF2-40B4-BE49-F238E27FC236}">
                <a16:creationId xmlns:a16="http://schemas.microsoft.com/office/drawing/2014/main" id="{D5970D87-FB8B-449E-9EA9-9F26197AF961}"/>
              </a:ext>
            </a:extLst>
          </p:cNvPr>
          <p:cNvPicPr>
            <a:picLocks noChangeAspect="1"/>
          </p:cNvPicPr>
          <p:nvPr/>
        </p:nvPicPr>
        <p:blipFill rotWithShape="1">
          <a:blip r:embed="rId2"/>
          <a:srcRect l="1409" t="1829" r="5458"/>
          <a:stretch/>
        </p:blipFill>
        <p:spPr bwMode="auto">
          <a:xfrm>
            <a:off x="5384270" y="4183161"/>
            <a:ext cx="5356151" cy="1623194"/>
          </a:xfrm>
          <a:prstGeom prst="rect">
            <a:avLst/>
          </a:prstGeom>
          <a:extLst>
            <a:ext uri="{53640926-AAD7-44D8-BBD7-CCE9431645EC}">
              <a14:shadowObscured xmlns:a14="http://schemas.microsoft.com/office/drawing/2010/main"/>
            </a:ext>
          </a:extLst>
        </p:spPr>
      </p:pic>
      <p:pic>
        <p:nvPicPr>
          <p:cNvPr id="15" name="Picture 14">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7" name="Straight Connector 16">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07484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Implementation Specifications – Benchmark - ANNSTLF</a:t>
            </a:r>
            <a:endParaRPr lang="en-CA" dirty="0"/>
          </a:p>
        </p:txBody>
      </p:sp>
      <p:sp>
        <p:nvSpPr>
          <p:cNvPr id="10" name="Content Placeholder 7">
            <a:extLst>
              <a:ext uri="{FF2B5EF4-FFF2-40B4-BE49-F238E27FC236}">
                <a16:creationId xmlns:a16="http://schemas.microsoft.com/office/drawing/2014/main" id="{88D21168-7A94-4CD4-B3F3-F592DD1A375A}"/>
              </a:ext>
            </a:extLst>
          </p:cNvPr>
          <p:cNvSpPr>
            <a:spLocks noGrp="1"/>
          </p:cNvSpPr>
          <p:nvPr>
            <p:ph idx="1"/>
          </p:nvPr>
        </p:nvSpPr>
        <p:spPr>
          <a:xfrm>
            <a:off x="1451578" y="2015734"/>
            <a:ext cx="5384551" cy="3450613"/>
          </a:xfrm>
        </p:spPr>
        <p:txBody>
          <a:bodyPr>
            <a:normAutofit fontScale="92500"/>
          </a:bodyPr>
          <a:lstStyle/>
          <a:p>
            <a:pPr>
              <a:lnSpc>
                <a:spcPct val="110000"/>
              </a:lnSpc>
            </a:pPr>
            <a:r>
              <a:rPr lang="en-US" sz="1800" dirty="0"/>
              <a:t>The input set for ANNs consists of the following inputs on the right of this screen.</a:t>
            </a:r>
          </a:p>
          <a:p>
            <a:pPr>
              <a:lnSpc>
                <a:spcPct val="110000"/>
              </a:lnSpc>
            </a:pPr>
            <a:r>
              <a:rPr lang="en-US" sz="1800" dirty="0"/>
              <a:t>Both the BLF and the CLF used the same set of inputs, but their target variables were distinct</a:t>
            </a:r>
          </a:p>
          <a:p>
            <a:pPr>
              <a:lnSpc>
                <a:spcPct val="110000"/>
              </a:lnSpc>
            </a:pPr>
            <a:r>
              <a:rPr lang="en-US" sz="1800" dirty="0"/>
              <a:t>The BLF focused on actual load demand, whereas the CLF focused on load changes from yesterday to today.</a:t>
            </a:r>
          </a:p>
          <a:p>
            <a:pPr>
              <a:lnSpc>
                <a:spcPct val="110000"/>
              </a:lnSpc>
            </a:pPr>
            <a:r>
              <a:rPr lang="en-US" sz="1800" dirty="0"/>
              <a:t>The final CLF forecasts were calculated by adding the predicted changes to the actual load from yesterday.</a:t>
            </a:r>
          </a:p>
          <a:p>
            <a:pPr>
              <a:lnSpc>
                <a:spcPct val="110000"/>
              </a:lnSpc>
            </a:pPr>
            <a:r>
              <a:rPr lang="en-US" sz="1800" dirty="0"/>
              <a:t>The BLF and CLF used a total of 79 inputs, as illustrated in the ANNSTLF architecture.</a:t>
            </a:r>
          </a:p>
          <a:p>
            <a:endParaRPr lang="en-US" sz="1800" dirty="0"/>
          </a:p>
        </p:txBody>
      </p:sp>
      <p:pic>
        <p:nvPicPr>
          <p:cNvPr id="4" name="Content Placeholder 3">
            <a:extLst>
              <a:ext uri="{FF2B5EF4-FFF2-40B4-BE49-F238E27FC236}">
                <a16:creationId xmlns:a16="http://schemas.microsoft.com/office/drawing/2014/main" id="{10473CEF-3866-44E3-8240-5353CF609434}"/>
              </a:ext>
            </a:extLst>
          </p:cNvPr>
          <p:cNvPicPr>
            <a:picLocks noChangeAspect="1"/>
          </p:cNvPicPr>
          <p:nvPr/>
        </p:nvPicPr>
        <p:blipFill>
          <a:blip r:embed="rId2"/>
          <a:stretch>
            <a:fillRect/>
          </a:stretch>
        </p:blipFill>
        <p:spPr>
          <a:xfrm>
            <a:off x="6836130" y="2259213"/>
            <a:ext cx="4218724" cy="2963653"/>
          </a:xfrm>
          <a:prstGeom prst="rect">
            <a:avLst/>
          </a:prstGeom>
        </p:spPr>
      </p:pic>
    </p:spTree>
    <p:extLst>
      <p:ext uri="{BB962C8B-B14F-4D97-AF65-F5344CB8AC3E}">
        <p14:creationId xmlns:p14="http://schemas.microsoft.com/office/powerpoint/2010/main" val="28363025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Implementation Specifications – Deep Learning - LSTM</a:t>
            </a:r>
            <a:endParaRPr lang="en-CA" dirty="0"/>
          </a:p>
        </p:txBody>
      </p:sp>
      <p:sp>
        <p:nvSpPr>
          <p:cNvPr id="10" name="Content Placeholder 7">
            <a:extLst>
              <a:ext uri="{FF2B5EF4-FFF2-40B4-BE49-F238E27FC236}">
                <a16:creationId xmlns:a16="http://schemas.microsoft.com/office/drawing/2014/main" id="{88D21168-7A94-4CD4-B3F3-F592DD1A375A}"/>
              </a:ext>
            </a:extLst>
          </p:cNvPr>
          <p:cNvSpPr>
            <a:spLocks noGrp="1"/>
          </p:cNvSpPr>
          <p:nvPr>
            <p:ph idx="1"/>
          </p:nvPr>
        </p:nvSpPr>
        <p:spPr>
          <a:xfrm>
            <a:off x="1451578" y="2015734"/>
            <a:ext cx="5384551" cy="3450613"/>
          </a:xfrm>
        </p:spPr>
        <p:txBody>
          <a:bodyPr>
            <a:normAutofit fontScale="92500" lnSpcReduction="20000"/>
          </a:bodyPr>
          <a:lstStyle/>
          <a:p>
            <a:r>
              <a:rPr lang="en-US" sz="1800" dirty="0"/>
              <a:t>Another UNB smart-grid researcher forecasted load using the LSTM algorithm, but only on the Saint John dataset.</a:t>
            </a:r>
          </a:p>
          <a:p>
            <a:r>
              <a:rPr lang="en-US" sz="1800" dirty="0"/>
              <a:t>We changed his implementation to accept all of our datasets and feature sets as input.</a:t>
            </a:r>
          </a:p>
          <a:p>
            <a:r>
              <a:rPr lang="en-US" sz="1800" dirty="0"/>
              <a:t>We used the adam optimization training algorithm to train the LSTM models.</a:t>
            </a:r>
          </a:p>
          <a:p>
            <a:r>
              <a:rPr lang="en-US" sz="1800" dirty="0"/>
              <a:t>The LSTM network had four layers: a sequence input layer with 79 inputs, an LSTM layer with 100 hidden units, a fully connected layer with 24 outputs, and a regression layer.</a:t>
            </a:r>
          </a:p>
        </p:txBody>
      </p:sp>
      <p:pic>
        <p:nvPicPr>
          <p:cNvPr id="4" name="Content Placeholder 3">
            <a:extLst>
              <a:ext uri="{FF2B5EF4-FFF2-40B4-BE49-F238E27FC236}">
                <a16:creationId xmlns:a16="http://schemas.microsoft.com/office/drawing/2014/main" id="{10473CEF-3866-44E3-8240-5353CF609434}"/>
              </a:ext>
            </a:extLst>
          </p:cNvPr>
          <p:cNvPicPr>
            <a:picLocks noChangeAspect="1"/>
          </p:cNvPicPr>
          <p:nvPr/>
        </p:nvPicPr>
        <p:blipFill>
          <a:blip r:embed="rId2"/>
          <a:stretch>
            <a:fillRect/>
          </a:stretch>
        </p:blipFill>
        <p:spPr>
          <a:xfrm>
            <a:off x="6836130" y="2259213"/>
            <a:ext cx="4218724" cy="2963653"/>
          </a:xfrm>
          <a:prstGeom prst="rect">
            <a:avLst/>
          </a:prstGeom>
        </p:spPr>
      </p:pic>
    </p:spTree>
    <p:extLst>
      <p:ext uri="{BB962C8B-B14F-4D97-AF65-F5344CB8AC3E}">
        <p14:creationId xmlns:p14="http://schemas.microsoft.com/office/powerpoint/2010/main" val="19190243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Implementation Specifications – Deep Learning - LSTM</a:t>
            </a:r>
            <a:endParaRPr lang="en-CA" dirty="0"/>
          </a:p>
        </p:txBody>
      </p:sp>
      <p:sp>
        <p:nvSpPr>
          <p:cNvPr id="10" name="Content Placeholder 7">
            <a:extLst>
              <a:ext uri="{FF2B5EF4-FFF2-40B4-BE49-F238E27FC236}">
                <a16:creationId xmlns:a16="http://schemas.microsoft.com/office/drawing/2014/main" id="{88D21168-7A94-4CD4-B3F3-F592DD1A375A}"/>
              </a:ext>
            </a:extLst>
          </p:cNvPr>
          <p:cNvSpPr>
            <a:spLocks noGrp="1"/>
          </p:cNvSpPr>
          <p:nvPr>
            <p:ph idx="1"/>
          </p:nvPr>
        </p:nvSpPr>
        <p:spPr>
          <a:xfrm>
            <a:off x="1451578" y="2015734"/>
            <a:ext cx="5384551" cy="3450613"/>
          </a:xfrm>
        </p:spPr>
        <p:txBody>
          <a:bodyPr>
            <a:normAutofit fontScale="92500" lnSpcReduction="20000"/>
          </a:bodyPr>
          <a:lstStyle/>
          <a:p>
            <a:r>
              <a:rPr lang="en-US" sz="1800" dirty="0"/>
              <a:t>The amount of information kept between time steps is proportional to the number of hidden units (the hidden state).</a:t>
            </a:r>
          </a:p>
          <a:p>
            <a:r>
              <a:rPr lang="en-US" sz="1800" dirty="0"/>
              <a:t>Furthermore, because the ANNSTLF structure was identified as the best forecaster for short-term load forecasting.</a:t>
            </a:r>
          </a:p>
          <a:p>
            <a:r>
              <a:rPr lang="en-US" sz="1800" dirty="0"/>
              <a:t>We emulated it by developing a Base Load Forecaster, a Change in Load Forecaster, and an RLS combiner with the LSTM algorithm rather than the ANN.</a:t>
            </a:r>
          </a:p>
          <a:p>
            <a:r>
              <a:rPr lang="en-US" sz="1800" dirty="0"/>
              <a:t>Using the architecture yielded superior results in the long run and across multiple timeframes.</a:t>
            </a:r>
          </a:p>
        </p:txBody>
      </p:sp>
      <p:pic>
        <p:nvPicPr>
          <p:cNvPr id="4" name="Content Placeholder 3">
            <a:extLst>
              <a:ext uri="{FF2B5EF4-FFF2-40B4-BE49-F238E27FC236}">
                <a16:creationId xmlns:a16="http://schemas.microsoft.com/office/drawing/2014/main" id="{10473CEF-3866-44E3-8240-5353CF609434}"/>
              </a:ext>
            </a:extLst>
          </p:cNvPr>
          <p:cNvPicPr>
            <a:picLocks noChangeAspect="1"/>
          </p:cNvPicPr>
          <p:nvPr/>
        </p:nvPicPr>
        <p:blipFill>
          <a:blip r:embed="rId2"/>
          <a:stretch>
            <a:fillRect/>
          </a:stretch>
        </p:blipFill>
        <p:spPr>
          <a:xfrm>
            <a:off x="6836130" y="2259213"/>
            <a:ext cx="4218724" cy="2963653"/>
          </a:xfrm>
          <a:prstGeom prst="rect">
            <a:avLst/>
          </a:prstGeom>
        </p:spPr>
      </p:pic>
    </p:spTree>
    <p:extLst>
      <p:ext uri="{BB962C8B-B14F-4D97-AF65-F5344CB8AC3E}">
        <p14:creationId xmlns:p14="http://schemas.microsoft.com/office/powerpoint/2010/main" val="25014553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Implementation Specifications – Deep Learning - CNN</a:t>
            </a:r>
            <a:endParaRPr lang="en-CA" dirty="0"/>
          </a:p>
        </p:txBody>
      </p:sp>
      <p:sp>
        <p:nvSpPr>
          <p:cNvPr id="10" name="Content Placeholder 7">
            <a:extLst>
              <a:ext uri="{FF2B5EF4-FFF2-40B4-BE49-F238E27FC236}">
                <a16:creationId xmlns:a16="http://schemas.microsoft.com/office/drawing/2014/main" id="{88D21168-7A94-4CD4-B3F3-F592DD1A375A}"/>
              </a:ext>
            </a:extLst>
          </p:cNvPr>
          <p:cNvSpPr>
            <a:spLocks noGrp="1"/>
          </p:cNvSpPr>
          <p:nvPr>
            <p:ph idx="1"/>
          </p:nvPr>
        </p:nvSpPr>
        <p:spPr>
          <a:xfrm>
            <a:off x="1451578" y="2015734"/>
            <a:ext cx="5384551" cy="3450613"/>
          </a:xfrm>
        </p:spPr>
        <p:txBody>
          <a:bodyPr>
            <a:normAutofit fontScale="92500" lnSpcReduction="20000"/>
          </a:bodyPr>
          <a:lstStyle/>
          <a:p>
            <a:r>
              <a:rPr lang="en-US" sz="1800" dirty="0"/>
              <a:t>The CNNs in this study are composed of six layers: an input layer, a convolutional layer, a rectified linear unit activation layer (relu), a max-pooling layer, a fully connected layer, and a regression output layer.</a:t>
            </a:r>
          </a:p>
          <a:p>
            <a:r>
              <a:rPr lang="en-US" sz="1800" dirty="0"/>
              <a:t>We implemented the CNN algorithm similarly to the LSTM algorithm using the ANNSTLF structure, and as a result of using this architecture, we observed improved results overall and across all timeframes.</a:t>
            </a:r>
          </a:p>
          <a:p>
            <a:r>
              <a:rPr lang="en-US" sz="1800" dirty="0"/>
              <a:t>As was the case with the LSTM models, the CNN models were trained using the adam optimization training algorithm.</a:t>
            </a:r>
          </a:p>
        </p:txBody>
      </p:sp>
      <p:pic>
        <p:nvPicPr>
          <p:cNvPr id="4" name="Content Placeholder 3">
            <a:extLst>
              <a:ext uri="{FF2B5EF4-FFF2-40B4-BE49-F238E27FC236}">
                <a16:creationId xmlns:a16="http://schemas.microsoft.com/office/drawing/2014/main" id="{10473CEF-3866-44E3-8240-5353CF609434}"/>
              </a:ext>
            </a:extLst>
          </p:cNvPr>
          <p:cNvPicPr>
            <a:picLocks noChangeAspect="1"/>
          </p:cNvPicPr>
          <p:nvPr/>
        </p:nvPicPr>
        <p:blipFill>
          <a:blip r:embed="rId2"/>
          <a:stretch>
            <a:fillRect/>
          </a:stretch>
        </p:blipFill>
        <p:spPr>
          <a:xfrm>
            <a:off x="6836130" y="2259213"/>
            <a:ext cx="4218724" cy="2963653"/>
          </a:xfrm>
          <a:prstGeom prst="rect">
            <a:avLst/>
          </a:prstGeom>
        </p:spPr>
      </p:pic>
    </p:spTree>
    <p:extLst>
      <p:ext uri="{BB962C8B-B14F-4D97-AF65-F5344CB8AC3E}">
        <p14:creationId xmlns:p14="http://schemas.microsoft.com/office/powerpoint/2010/main" val="1897178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A87DE-337F-4491-A248-67D6F1C166FB}"/>
              </a:ext>
            </a:extLst>
          </p:cNvPr>
          <p:cNvSpPr>
            <a:spLocks noGrp="1"/>
          </p:cNvSpPr>
          <p:nvPr>
            <p:ph type="title"/>
          </p:nvPr>
        </p:nvSpPr>
        <p:spPr/>
        <p:txBody>
          <a:bodyPr/>
          <a:lstStyle/>
          <a:p>
            <a:r>
              <a:rPr lang="en-US" cap="none" dirty="0"/>
              <a:t>Method Analysis</a:t>
            </a:r>
            <a:endParaRPr lang="en-CA" dirty="0"/>
          </a:p>
        </p:txBody>
      </p:sp>
      <p:sp>
        <p:nvSpPr>
          <p:cNvPr id="3" name="Content Placeholder 2">
            <a:extLst>
              <a:ext uri="{FF2B5EF4-FFF2-40B4-BE49-F238E27FC236}">
                <a16:creationId xmlns:a16="http://schemas.microsoft.com/office/drawing/2014/main" id="{04144C94-2433-40AC-99FF-79984E003021}"/>
              </a:ext>
            </a:extLst>
          </p:cNvPr>
          <p:cNvSpPr>
            <a:spLocks noGrp="1"/>
          </p:cNvSpPr>
          <p:nvPr>
            <p:ph idx="1"/>
          </p:nvPr>
        </p:nvSpPr>
        <p:spPr/>
        <p:txBody>
          <a:bodyPr>
            <a:normAutofit fontScale="85000" lnSpcReduction="20000"/>
          </a:bodyPr>
          <a:lstStyle/>
          <a:p>
            <a:r>
              <a:rPr lang="en-US" dirty="0"/>
              <a:t>All forecasters were built using MATLAB version R2021b.</a:t>
            </a:r>
          </a:p>
          <a:p>
            <a:r>
              <a:rPr lang="en-US" dirty="0"/>
              <a:t>Our goal is to forecast the load for the following day and identify daily peaks.</a:t>
            </a:r>
          </a:p>
          <a:p>
            <a:r>
              <a:rPr lang="en-US" dirty="0"/>
              <a:t>A quick overview of the algorithms, which use two distinct models, the BLF and the CLF, the outputs of which are then combined using an RLS combiner.</a:t>
            </a:r>
          </a:p>
          <a:p>
            <a:r>
              <a:rPr lang="en-US" dirty="0"/>
              <a:t>To keep things simple, only the RLS combiner results will be used in this analysis. CNN, LSTM, and ANN are the ones been referred to.</a:t>
            </a:r>
          </a:p>
          <a:p>
            <a:r>
              <a:rPr lang="en-US" dirty="0"/>
              <a:t>We calculated the mean absolute percentage error (MAPE) and the root mean squared error (RMSE) for the overall regular load forecasts (RMSE).</a:t>
            </a:r>
          </a:p>
          <a:p>
            <a:r>
              <a:rPr lang="en-US" dirty="0"/>
              <a:t>We used the mean absolute percent error (MAPE), mean absolute error (MAE), and mean biased error to determine daily peak accuracy (MBE).</a:t>
            </a:r>
          </a:p>
          <a:p>
            <a:endParaRPr lang="en-CA" dirty="0"/>
          </a:p>
        </p:txBody>
      </p:sp>
    </p:spTree>
    <p:extLst>
      <p:ext uri="{BB962C8B-B14F-4D97-AF65-F5344CB8AC3E}">
        <p14:creationId xmlns:p14="http://schemas.microsoft.com/office/powerpoint/2010/main" val="36172188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A87DE-337F-4491-A248-67D6F1C166FB}"/>
              </a:ext>
            </a:extLst>
          </p:cNvPr>
          <p:cNvSpPr>
            <a:spLocks noGrp="1"/>
          </p:cNvSpPr>
          <p:nvPr>
            <p:ph type="title"/>
          </p:nvPr>
        </p:nvSpPr>
        <p:spPr/>
        <p:txBody>
          <a:bodyPr/>
          <a:lstStyle/>
          <a:p>
            <a:r>
              <a:rPr lang="en-US" cap="none" dirty="0"/>
              <a:t>Method Analysis</a:t>
            </a:r>
            <a:endParaRPr lang="en-CA" dirty="0"/>
          </a:p>
        </p:txBody>
      </p:sp>
      <p:sp>
        <p:nvSpPr>
          <p:cNvPr id="3" name="Content Placeholder 2">
            <a:extLst>
              <a:ext uri="{FF2B5EF4-FFF2-40B4-BE49-F238E27FC236}">
                <a16:creationId xmlns:a16="http://schemas.microsoft.com/office/drawing/2014/main" id="{04144C94-2433-40AC-99FF-79984E003021}"/>
              </a:ext>
            </a:extLst>
          </p:cNvPr>
          <p:cNvSpPr>
            <a:spLocks noGrp="1"/>
          </p:cNvSpPr>
          <p:nvPr>
            <p:ph idx="1"/>
          </p:nvPr>
        </p:nvSpPr>
        <p:spPr/>
        <p:txBody>
          <a:bodyPr>
            <a:normAutofit fontScale="92500" lnSpcReduction="10000"/>
          </a:bodyPr>
          <a:lstStyle/>
          <a:p>
            <a:r>
              <a:rPr lang="en-US" dirty="0"/>
              <a:t>The MAPE metric was used to calculate the magnitude difference between the actual and forecasted peak values.</a:t>
            </a:r>
          </a:p>
          <a:p>
            <a:r>
              <a:rPr lang="en-US" dirty="0"/>
              <a:t>The time difference between the highest load aggregation occurrences in an hour was calculated using the MBE and MAE metrics.</a:t>
            </a:r>
          </a:p>
          <a:p>
            <a:r>
              <a:rPr lang="en-US" dirty="0"/>
              <a:t>The MAE would be used to determine the accuracy of the time difference, whereas the MBE would be used to determine the models' overall bias, whether they over or under forecast based on time of occurrence.</a:t>
            </a:r>
          </a:p>
          <a:p>
            <a:r>
              <a:rPr lang="en-US" dirty="0"/>
              <a:t>It's worth noting that in the tables, the MAEs and MBEs of the time difference are denoted by minutes.</a:t>
            </a:r>
            <a:endParaRPr lang="en-CA" dirty="0"/>
          </a:p>
        </p:txBody>
      </p:sp>
    </p:spTree>
    <p:extLst>
      <p:ext uri="{BB962C8B-B14F-4D97-AF65-F5344CB8AC3E}">
        <p14:creationId xmlns:p14="http://schemas.microsoft.com/office/powerpoint/2010/main" val="3482398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68D81-38F2-4017-A84B-B647B4902BF6}"/>
              </a:ext>
            </a:extLst>
          </p:cNvPr>
          <p:cNvSpPr>
            <a:spLocks noGrp="1"/>
          </p:cNvSpPr>
          <p:nvPr>
            <p:ph type="title"/>
          </p:nvPr>
        </p:nvSpPr>
        <p:spPr>
          <a:xfrm>
            <a:off x="1451579" y="804519"/>
            <a:ext cx="9603275" cy="1049235"/>
          </a:xfrm>
        </p:spPr>
        <p:txBody>
          <a:bodyPr>
            <a:normAutofit/>
          </a:bodyPr>
          <a:lstStyle/>
          <a:p>
            <a:r>
              <a:rPr lang="en-US" cap="none" dirty="0"/>
              <a:t>Peak Detection Accuracy – Quick Note</a:t>
            </a:r>
            <a:endParaRPr lang="en-CA" dirty="0"/>
          </a:p>
        </p:txBody>
      </p:sp>
      <p:sp>
        <p:nvSpPr>
          <p:cNvPr id="3" name="Content Placeholder 2">
            <a:extLst>
              <a:ext uri="{FF2B5EF4-FFF2-40B4-BE49-F238E27FC236}">
                <a16:creationId xmlns:a16="http://schemas.microsoft.com/office/drawing/2014/main" id="{63410754-314E-43A6-8949-E591DBBFDA0B}"/>
              </a:ext>
            </a:extLst>
          </p:cNvPr>
          <p:cNvSpPr>
            <a:spLocks noGrp="1"/>
          </p:cNvSpPr>
          <p:nvPr>
            <p:ph idx="1"/>
          </p:nvPr>
        </p:nvSpPr>
        <p:spPr>
          <a:xfrm>
            <a:off x="1451579" y="2015734"/>
            <a:ext cx="6102560" cy="3450613"/>
          </a:xfrm>
        </p:spPr>
        <p:txBody>
          <a:bodyPr>
            <a:normAutofit/>
          </a:bodyPr>
          <a:lstStyle/>
          <a:p>
            <a:r>
              <a:rPr lang="en-US" sz="1600" dirty="0"/>
              <a:t>In terms of peak detection accuracy, it's worth noting that daily peaks are affected by a variety of random variables, making prediction difficult.</a:t>
            </a:r>
          </a:p>
          <a:p>
            <a:r>
              <a:rPr lang="en-US" sz="1600" dirty="0"/>
              <a:t>This is because random peaks can result in significantly higher peaks than regular peaks, and because we are calculating the daily maximum, we use the random peak rather than the regular peak.</a:t>
            </a:r>
          </a:p>
          <a:p>
            <a:r>
              <a:rPr lang="en-US" sz="1600" dirty="0"/>
              <a:t>The Toronto dataset typically peaks in the evenings between 16:00 and 21:00, but as shown in the figure below, a random peak occurred at 10:00 with a value of 6594 MW, which was higher than the second highest peak at 18:00 with a value of 6590 MW.</a:t>
            </a:r>
          </a:p>
          <a:p>
            <a:endParaRPr lang="en-CA" sz="1600" dirty="0"/>
          </a:p>
          <a:p>
            <a:endParaRPr lang="en-US" sz="1600" dirty="0"/>
          </a:p>
          <a:p>
            <a:endParaRPr lang="en-CA" sz="1600" dirty="0"/>
          </a:p>
        </p:txBody>
      </p:sp>
      <p:pic>
        <p:nvPicPr>
          <p:cNvPr id="4" name="Picture 3">
            <a:extLst>
              <a:ext uri="{FF2B5EF4-FFF2-40B4-BE49-F238E27FC236}">
                <a16:creationId xmlns:a16="http://schemas.microsoft.com/office/drawing/2014/main" id="{7F16B671-B95A-4C53-A3CB-7E917CF11A05}"/>
              </a:ext>
            </a:extLst>
          </p:cNvPr>
          <p:cNvPicPr>
            <a:picLocks noChangeAspect="1"/>
          </p:cNvPicPr>
          <p:nvPr/>
        </p:nvPicPr>
        <p:blipFill rotWithShape="1">
          <a:blip r:embed="rId2">
            <a:extLst>
              <a:ext uri="{28A0092B-C50C-407E-A947-70E740481C1C}">
                <a14:useLocalDpi xmlns:a14="http://schemas.microsoft.com/office/drawing/2010/main" val="0"/>
              </a:ext>
            </a:extLst>
          </a:blip>
          <a:srcRect l="2504" t="5967" r="6082"/>
          <a:stretch/>
        </p:blipFill>
        <p:spPr bwMode="auto">
          <a:xfrm>
            <a:off x="7554139" y="2390661"/>
            <a:ext cx="3500715" cy="2700758"/>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42811490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68D81-38F2-4017-A84B-B647B4902BF6}"/>
              </a:ext>
            </a:extLst>
          </p:cNvPr>
          <p:cNvSpPr>
            <a:spLocks noGrp="1"/>
          </p:cNvSpPr>
          <p:nvPr>
            <p:ph type="title"/>
          </p:nvPr>
        </p:nvSpPr>
        <p:spPr>
          <a:xfrm>
            <a:off x="1451579" y="804519"/>
            <a:ext cx="9603275" cy="1049235"/>
          </a:xfrm>
        </p:spPr>
        <p:txBody>
          <a:bodyPr>
            <a:normAutofit/>
          </a:bodyPr>
          <a:lstStyle/>
          <a:p>
            <a:r>
              <a:rPr lang="en-US" cap="none" dirty="0"/>
              <a:t>Peak Detection Accuracy – Quick Note</a:t>
            </a:r>
            <a:endParaRPr lang="en-CA" dirty="0"/>
          </a:p>
        </p:txBody>
      </p:sp>
      <p:sp>
        <p:nvSpPr>
          <p:cNvPr id="3" name="Content Placeholder 2">
            <a:extLst>
              <a:ext uri="{FF2B5EF4-FFF2-40B4-BE49-F238E27FC236}">
                <a16:creationId xmlns:a16="http://schemas.microsoft.com/office/drawing/2014/main" id="{63410754-314E-43A6-8949-E591DBBFDA0B}"/>
              </a:ext>
            </a:extLst>
          </p:cNvPr>
          <p:cNvSpPr>
            <a:spLocks noGrp="1"/>
          </p:cNvSpPr>
          <p:nvPr>
            <p:ph idx="1"/>
          </p:nvPr>
        </p:nvSpPr>
        <p:spPr>
          <a:xfrm>
            <a:off x="1451579" y="2015734"/>
            <a:ext cx="6102560" cy="3450613"/>
          </a:xfrm>
        </p:spPr>
        <p:txBody>
          <a:bodyPr>
            <a:normAutofit fontScale="77500" lnSpcReduction="20000"/>
          </a:bodyPr>
          <a:lstStyle/>
          <a:p>
            <a:r>
              <a:rPr lang="en-US" sz="2600" dirty="0"/>
              <a:t>The CNN forecasted a peak at 18:00 with a value of 6603 MW.</a:t>
            </a:r>
          </a:p>
          <a:p>
            <a:r>
              <a:rPr lang="en-US" sz="2600" dirty="0"/>
              <a:t>The random peak influences our time difference MAE and MBE accuracy metric because we will compare the predicted time to the one at 10:00.</a:t>
            </a:r>
          </a:p>
          <a:p>
            <a:r>
              <a:rPr lang="en-US" sz="2600" dirty="0"/>
              <a:t>This is just something to keep in mind when it comes to the algorithms' ability to detect peaks.</a:t>
            </a:r>
          </a:p>
          <a:p>
            <a:r>
              <a:rPr lang="en-US" sz="2600" dirty="0"/>
              <a:t>A significantly more accurate metric for comparing time differences could be used in future work.</a:t>
            </a:r>
          </a:p>
          <a:p>
            <a:endParaRPr lang="en-CA" sz="1600" dirty="0"/>
          </a:p>
          <a:p>
            <a:endParaRPr lang="en-US" sz="1600" dirty="0"/>
          </a:p>
          <a:p>
            <a:endParaRPr lang="en-CA" sz="1600" dirty="0"/>
          </a:p>
        </p:txBody>
      </p:sp>
      <p:pic>
        <p:nvPicPr>
          <p:cNvPr id="4" name="Picture 3">
            <a:extLst>
              <a:ext uri="{FF2B5EF4-FFF2-40B4-BE49-F238E27FC236}">
                <a16:creationId xmlns:a16="http://schemas.microsoft.com/office/drawing/2014/main" id="{7F16B671-B95A-4C53-A3CB-7E917CF11A05}"/>
              </a:ext>
            </a:extLst>
          </p:cNvPr>
          <p:cNvPicPr>
            <a:picLocks noChangeAspect="1"/>
          </p:cNvPicPr>
          <p:nvPr/>
        </p:nvPicPr>
        <p:blipFill rotWithShape="1">
          <a:blip r:embed="rId2">
            <a:extLst>
              <a:ext uri="{28A0092B-C50C-407E-A947-70E740481C1C}">
                <a14:useLocalDpi xmlns:a14="http://schemas.microsoft.com/office/drawing/2010/main" val="0"/>
              </a:ext>
            </a:extLst>
          </a:blip>
          <a:srcRect l="2504" t="5967" r="6082"/>
          <a:stretch/>
        </p:blipFill>
        <p:spPr bwMode="auto">
          <a:xfrm>
            <a:off x="7554139" y="2390661"/>
            <a:ext cx="3500715" cy="2700758"/>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3085112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04583-D0A1-4264-9597-098A79EA5053}"/>
              </a:ext>
            </a:extLst>
          </p:cNvPr>
          <p:cNvSpPr>
            <a:spLocks noGrp="1"/>
          </p:cNvSpPr>
          <p:nvPr>
            <p:ph type="title"/>
          </p:nvPr>
        </p:nvSpPr>
        <p:spPr/>
        <p:txBody>
          <a:bodyPr/>
          <a:lstStyle/>
          <a:p>
            <a:r>
              <a:rPr lang="en-US" cap="none" dirty="0"/>
              <a:t>Peak Load Demand</a:t>
            </a:r>
            <a:endParaRPr lang="en-CA" dirty="0"/>
          </a:p>
        </p:txBody>
      </p:sp>
      <p:sp>
        <p:nvSpPr>
          <p:cNvPr id="3" name="Content Placeholder 2">
            <a:extLst>
              <a:ext uri="{FF2B5EF4-FFF2-40B4-BE49-F238E27FC236}">
                <a16:creationId xmlns:a16="http://schemas.microsoft.com/office/drawing/2014/main" id="{617929C0-C7D8-4F44-94A3-ABA87B9C3989}"/>
              </a:ext>
            </a:extLst>
          </p:cNvPr>
          <p:cNvSpPr>
            <a:spLocks noGrp="1"/>
          </p:cNvSpPr>
          <p:nvPr>
            <p:ph idx="1"/>
          </p:nvPr>
        </p:nvSpPr>
        <p:spPr/>
        <p:txBody>
          <a:bodyPr>
            <a:normAutofit lnSpcReduction="10000"/>
          </a:bodyPr>
          <a:lstStyle/>
          <a:p>
            <a:r>
              <a:rPr lang="en-US" sz="1800" dirty="0"/>
              <a:t>The maximum amount of energy that a consumer can draw from the grid during a given time period is referred to as peak load.</a:t>
            </a:r>
          </a:p>
          <a:p>
            <a:r>
              <a:rPr lang="en-US" sz="1800" dirty="0"/>
              <a:t>A peak is distinguished from a spike by the fact that a value is considered a peak if it persists for at least 15 minutes; values that persist for less than 15 minutes are considered random spikes.</a:t>
            </a:r>
          </a:p>
          <a:p>
            <a:r>
              <a:rPr lang="en-US" sz="1800" dirty="0"/>
              <a:t>Because our three datasets were sampled using aggregated hourly load demand values, we can assume that none of them contain spikes.</a:t>
            </a:r>
          </a:p>
          <a:p>
            <a:r>
              <a:rPr lang="en-US" sz="1800" dirty="0"/>
              <a:t>Peaks are classified based on their magnitude, location in time, and width or duration. The peak's temporal location is the most important feature of all, even more important than the peak's value.</a:t>
            </a:r>
          </a:p>
          <a:p>
            <a:r>
              <a:rPr lang="en-US" sz="1800" dirty="0"/>
              <a:t>In this study, we looked at daily peaks, taking into account the peak's value and time of occurrence.</a:t>
            </a:r>
            <a:endParaRPr lang="en-CA" sz="1800" dirty="0"/>
          </a:p>
        </p:txBody>
      </p:sp>
    </p:spTree>
    <p:extLst>
      <p:ext uri="{BB962C8B-B14F-4D97-AF65-F5344CB8AC3E}">
        <p14:creationId xmlns:p14="http://schemas.microsoft.com/office/powerpoint/2010/main" val="16734472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68D81-38F2-4017-A84B-B647B4902BF6}"/>
              </a:ext>
            </a:extLst>
          </p:cNvPr>
          <p:cNvSpPr>
            <a:spLocks noGrp="1"/>
          </p:cNvSpPr>
          <p:nvPr>
            <p:ph type="title"/>
          </p:nvPr>
        </p:nvSpPr>
        <p:spPr>
          <a:xfrm>
            <a:off x="1451579" y="804519"/>
            <a:ext cx="9603275" cy="1049235"/>
          </a:xfrm>
        </p:spPr>
        <p:txBody>
          <a:bodyPr>
            <a:normAutofit/>
          </a:bodyPr>
          <a:lstStyle/>
          <a:p>
            <a:r>
              <a:rPr lang="en-US" cap="none" dirty="0"/>
              <a:t>Overall Performance – Toronto Dataset</a:t>
            </a:r>
            <a:endParaRPr lang="en-CA" dirty="0"/>
          </a:p>
        </p:txBody>
      </p:sp>
      <p:sp>
        <p:nvSpPr>
          <p:cNvPr id="3" name="Content Placeholder 2">
            <a:extLst>
              <a:ext uri="{FF2B5EF4-FFF2-40B4-BE49-F238E27FC236}">
                <a16:creationId xmlns:a16="http://schemas.microsoft.com/office/drawing/2014/main" id="{63410754-314E-43A6-8949-E591DBBFDA0B}"/>
              </a:ext>
            </a:extLst>
          </p:cNvPr>
          <p:cNvSpPr>
            <a:spLocks noGrp="1"/>
          </p:cNvSpPr>
          <p:nvPr>
            <p:ph idx="1"/>
          </p:nvPr>
        </p:nvSpPr>
        <p:spPr>
          <a:xfrm>
            <a:off x="1451579" y="2015734"/>
            <a:ext cx="6102560" cy="3450613"/>
          </a:xfrm>
        </p:spPr>
        <p:txBody>
          <a:bodyPr>
            <a:normAutofit fontScale="92500" lnSpcReduction="10000"/>
          </a:bodyPr>
          <a:lstStyle/>
          <a:p>
            <a:r>
              <a:rPr lang="en-US" dirty="0"/>
              <a:t>The figure depicts an actual and forecasted load demand snapshot from July 17</a:t>
            </a:r>
            <a:r>
              <a:rPr lang="en-US" baseline="30000" dirty="0"/>
              <a:t>th</a:t>
            </a:r>
            <a:r>
              <a:rPr lang="en-US" dirty="0"/>
              <a:t>  to July 21</a:t>
            </a:r>
            <a:r>
              <a:rPr lang="en-US" baseline="30000" dirty="0"/>
              <a:t>st</a:t>
            </a:r>
            <a:r>
              <a:rPr lang="en-US" dirty="0"/>
              <a:t>. </a:t>
            </a:r>
          </a:p>
          <a:p>
            <a:r>
              <a:rPr lang="en-US" dirty="0"/>
              <a:t>This time period was chosen because it corresponded to the month in which all algorithms performed the worst overall.</a:t>
            </a:r>
          </a:p>
          <a:p>
            <a:r>
              <a:rPr lang="en-US" dirty="0"/>
              <a:t>The table shows how the algorithms performed on the Toronto dataset.</a:t>
            </a:r>
          </a:p>
          <a:p>
            <a:r>
              <a:rPr lang="en-US" dirty="0"/>
              <a:t>The MAPE and RMSE values for the CNN were the lowest, followed by the ANN and LSTM.</a:t>
            </a:r>
          </a:p>
        </p:txBody>
      </p:sp>
      <p:pic>
        <p:nvPicPr>
          <p:cNvPr id="5" name="Content Placeholder 4">
            <a:extLst>
              <a:ext uri="{FF2B5EF4-FFF2-40B4-BE49-F238E27FC236}">
                <a16:creationId xmlns:a16="http://schemas.microsoft.com/office/drawing/2014/main" id="{1045D67D-DFC8-40A6-8D18-30223A075A17}"/>
              </a:ext>
            </a:extLst>
          </p:cNvPr>
          <p:cNvPicPr>
            <a:picLocks noChangeAspect="1"/>
          </p:cNvPicPr>
          <p:nvPr/>
        </p:nvPicPr>
        <p:blipFill rotWithShape="1">
          <a:blip r:embed="rId2">
            <a:extLst>
              <a:ext uri="{28A0092B-C50C-407E-A947-70E740481C1C}">
                <a14:useLocalDpi xmlns:a14="http://schemas.microsoft.com/office/drawing/2010/main" val="0"/>
              </a:ext>
            </a:extLst>
          </a:blip>
          <a:srcRect l="3220" t="6205" r="6440"/>
          <a:stretch/>
        </p:blipFill>
        <p:spPr bwMode="auto">
          <a:xfrm>
            <a:off x="7457812" y="1853754"/>
            <a:ext cx="4462943" cy="3150493"/>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31848449-16CD-4C8B-8D5F-DA17333E09B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048500" y="5056667"/>
            <a:ext cx="5143500" cy="762000"/>
          </a:xfrm>
          <a:prstGeom prst="rect">
            <a:avLst/>
          </a:prstGeom>
          <a:noFill/>
          <a:ln>
            <a:noFill/>
          </a:ln>
        </p:spPr>
      </p:pic>
    </p:spTree>
    <p:extLst>
      <p:ext uri="{BB962C8B-B14F-4D97-AF65-F5344CB8AC3E}">
        <p14:creationId xmlns:p14="http://schemas.microsoft.com/office/powerpoint/2010/main" val="14130692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68D81-38F2-4017-A84B-B647B4902BF6}"/>
              </a:ext>
            </a:extLst>
          </p:cNvPr>
          <p:cNvSpPr>
            <a:spLocks noGrp="1"/>
          </p:cNvSpPr>
          <p:nvPr>
            <p:ph type="title"/>
          </p:nvPr>
        </p:nvSpPr>
        <p:spPr>
          <a:xfrm>
            <a:off x="1451579" y="804519"/>
            <a:ext cx="9603275" cy="1049235"/>
          </a:xfrm>
        </p:spPr>
        <p:txBody>
          <a:bodyPr>
            <a:normAutofit/>
          </a:bodyPr>
          <a:lstStyle/>
          <a:p>
            <a:r>
              <a:rPr lang="en-US" cap="none" dirty="0"/>
              <a:t>Overall Performance – Toronto Dataset</a:t>
            </a:r>
            <a:endParaRPr lang="en-CA" dirty="0"/>
          </a:p>
        </p:txBody>
      </p:sp>
      <p:pic>
        <p:nvPicPr>
          <p:cNvPr id="7" name="Content Placeholder 6">
            <a:extLst>
              <a:ext uri="{FF2B5EF4-FFF2-40B4-BE49-F238E27FC236}">
                <a16:creationId xmlns:a16="http://schemas.microsoft.com/office/drawing/2014/main" id="{2545B788-A6B2-45A8-B12C-E013577C37B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790" t="5489" r="7691"/>
          <a:stretch/>
        </p:blipFill>
        <p:spPr bwMode="auto">
          <a:xfrm>
            <a:off x="7411528" y="1853753"/>
            <a:ext cx="4509228" cy="3150493"/>
          </a:xfrm>
          <a:prstGeom prst="rect">
            <a:avLst/>
          </a:prstGeom>
          <a:noFill/>
          <a:ln>
            <a:noFill/>
          </a:ln>
          <a:extLst>
            <a:ext uri="{53640926-AAD7-44D8-BBD7-CCE9431645EC}">
              <a14:shadowObscured xmlns:a14="http://schemas.microsoft.com/office/drawing/2010/main"/>
            </a:ext>
          </a:extLst>
        </p:spPr>
      </p:pic>
      <p:sp>
        <p:nvSpPr>
          <p:cNvPr id="8" name="Content Placeholder 2">
            <a:extLst>
              <a:ext uri="{FF2B5EF4-FFF2-40B4-BE49-F238E27FC236}">
                <a16:creationId xmlns:a16="http://schemas.microsoft.com/office/drawing/2014/main" id="{9E844A4C-3BD0-4761-BBFB-E0F42AA58F7F}"/>
              </a:ext>
            </a:extLst>
          </p:cNvPr>
          <p:cNvSpPr txBox="1">
            <a:spLocks/>
          </p:cNvSpPr>
          <p:nvPr/>
        </p:nvSpPr>
        <p:spPr>
          <a:xfrm>
            <a:off x="1451579" y="2015734"/>
            <a:ext cx="5959949" cy="3450613"/>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Among all the algorithms, the CNN algorithm had the smallest error distribution.</a:t>
            </a:r>
          </a:p>
          <a:p>
            <a:r>
              <a:rPr lang="en-US" dirty="0"/>
              <a:t>The SNF forecaster had the worst results, with the widest error distribution and the worst global metrics.</a:t>
            </a:r>
          </a:p>
          <a:p>
            <a:r>
              <a:rPr lang="en-US" dirty="0"/>
              <a:t>In terms of daily peak detection accuracy, MAPE values show that the CNN is the best overall, followed by the ANN and LSTM, and finally the SNF.</a:t>
            </a:r>
          </a:p>
          <a:p>
            <a:r>
              <a:rPr lang="en-US" dirty="0"/>
              <a:t>According to the MAE, the CNN predicted the most accurately, followed by the LSTM, SNF, and ANN.</a:t>
            </a:r>
          </a:p>
          <a:p>
            <a:endParaRPr lang="en-US" dirty="0"/>
          </a:p>
        </p:txBody>
      </p:sp>
      <p:pic>
        <p:nvPicPr>
          <p:cNvPr id="9" name="Picture 8">
            <a:extLst>
              <a:ext uri="{FF2B5EF4-FFF2-40B4-BE49-F238E27FC236}">
                <a16:creationId xmlns:a16="http://schemas.microsoft.com/office/drawing/2014/main" id="{B008B23A-353C-49B7-A38B-39EA5550317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30239" y="5069540"/>
            <a:ext cx="5261761" cy="969010"/>
          </a:xfrm>
          <a:prstGeom prst="rect">
            <a:avLst/>
          </a:prstGeom>
          <a:noFill/>
          <a:ln>
            <a:noFill/>
          </a:ln>
        </p:spPr>
      </p:pic>
    </p:spTree>
    <p:extLst>
      <p:ext uri="{BB962C8B-B14F-4D97-AF65-F5344CB8AC3E}">
        <p14:creationId xmlns:p14="http://schemas.microsoft.com/office/powerpoint/2010/main" val="19131213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68D81-38F2-4017-A84B-B647B4902BF6}"/>
              </a:ext>
            </a:extLst>
          </p:cNvPr>
          <p:cNvSpPr>
            <a:spLocks noGrp="1"/>
          </p:cNvSpPr>
          <p:nvPr>
            <p:ph type="title"/>
          </p:nvPr>
        </p:nvSpPr>
        <p:spPr>
          <a:xfrm>
            <a:off x="1451579" y="804519"/>
            <a:ext cx="9603275" cy="1049235"/>
          </a:xfrm>
        </p:spPr>
        <p:txBody>
          <a:bodyPr>
            <a:normAutofit/>
          </a:bodyPr>
          <a:lstStyle/>
          <a:p>
            <a:r>
              <a:rPr lang="en-US" cap="none" dirty="0"/>
              <a:t>Overall Performance – Ottawa Dataset</a:t>
            </a:r>
            <a:endParaRPr lang="en-CA" dirty="0"/>
          </a:p>
        </p:txBody>
      </p:sp>
      <p:sp>
        <p:nvSpPr>
          <p:cNvPr id="3" name="Content Placeholder 2">
            <a:extLst>
              <a:ext uri="{FF2B5EF4-FFF2-40B4-BE49-F238E27FC236}">
                <a16:creationId xmlns:a16="http://schemas.microsoft.com/office/drawing/2014/main" id="{63410754-314E-43A6-8949-E591DBBFDA0B}"/>
              </a:ext>
            </a:extLst>
          </p:cNvPr>
          <p:cNvSpPr>
            <a:spLocks noGrp="1"/>
          </p:cNvSpPr>
          <p:nvPr>
            <p:ph idx="1"/>
          </p:nvPr>
        </p:nvSpPr>
        <p:spPr>
          <a:xfrm>
            <a:off x="1451579" y="2015734"/>
            <a:ext cx="6102560" cy="3450613"/>
          </a:xfrm>
        </p:spPr>
        <p:txBody>
          <a:bodyPr>
            <a:normAutofit/>
          </a:bodyPr>
          <a:lstStyle/>
          <a:p>
            <a:r>
              <a:rPr lang="en-US" dirty="0"/>
              <a:t>The figure depicts an actual and forecasted load demand snapshot from July 17</a:t>
            </a:r>
            <a:r>
              <a:rPr lang="en-US" baseline="30000" dirty="0"/>
              <a:t>th</a:t>
            </a:r>
            <a:r>
              <a:rPr lang="en-US" dirty="0"/>
              <a:t>  to July 21</a:t>
            </a:r>
            <a:r>
              <a:rPr lang="en-US" baseline="30000" dirty="0"/>
              <a:t>st</a:t>
            </a:r>
            <a:r>
              <a:rPr lang="en-US" dirty="0"/>
              <a:t>. </a:t>
            </a:r>
          </a:p>
          <a:p>
            <a:r>
              <a:rPr lang="en-US" dirty="0"/>
              <a:t>The table shows how the algorithms performed on the Ottawa dataset.</a:t>
            </a:r>
          </a:p>
          <a:p>
            <a:r>
              <a:rPr lang="en-US" dirty="0"/>
              <a:t>The overall performance of the Ottawa dataset is like that of the Toronto dataset.</a:t>
            </a:r>
          </a:p>
          <a:p>
            <a:r>
              <a:rPr lang="en-US" dirty="0"/>
              <a:t>The MAPE and RMSE values of the CNN are the lowest, followed by the ANN and LSTM.</a:t>
            </a:r>
          </a:p>
          <a:p>
            <a:endParaRPr lang="en-US" dirty="0"/>
          </a:p>
        </p:txBody>
      </p:sp>
      <p:pic>
        <p:nvPicPr>
          <p:cNvPr id="7" name="Picture 6">
            <a:extLst>
              <a:ext uri="{FF2B5EF4-FFF2-40B4-BE49-F238E27FC236}">
                <a16:creationId xmlns:a16="http://schemas.microsoft.com/office/drawing/2014/main" id="{89B2E975-0C4B-42A6-9181-2253111773EC}"/>
              </a:ext>
            </a:extLst>
          </p:cNvPr>
          <p:cNvPicPr>
            <a:picLocks noChangeAspect="1"/>
          </p:cNvPicPr>
          <p:nvPr/>
        </p:nvPicPr>
        <p:blipFill rotWithShape="1">
          <a:blip r:embed="rId2">
            <a:extLst>
              <a:ext uri="{28A0092B-C50C-407E-A947-70E740481C1C}">
                <a14:useLocalDpi xmlns:a14="http://schemas.microsoft.com/office/drawing/2010/main" val="0"/>
              </a:ext>
            </a:extLst>
          </a:blip>
          <a:srcRect l="3040" t="6205" r="3220" b="1193"/>
          <a:stretch/>
        </p:blipFill>
        <p:spPr bwMode="auto">
          <a:xfrm>
            <a:off x="7495297" y="1853753"/>
            <a:ext cx="4542905" cy="3150494"/>
          </a:xfrm>
          <a:prstGeom prst="rect">
            <a:avLst/>
          </a:prstGeom>
          <a:noFill/>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3D0D09AD-3E20-4ADD-93CD-65F34498308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34061" y="5056666"/>
            <a:ext cx="4629150" cy="685800"/>
          </a:xfrm>
          <a:prstGeom prst="rect">
            <a:avLst/>
          </a:prstGeom>
          <a:noFill/>
          <a:ln>
            <a:noFill/>
          </a:ln>
        </p:spPr>
      </p:pic>
    </p:spTree>
    <p:extLst>
      <p:ext uri="{BB962C8B-B14F-4D97-AF65-F5344CB8AC3E}">
        <p14:creationId xmlns:p14="http://schemas.microsoft.com/office/powerpoint/2010/main" val="22798162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68D81-38F2-4017-A84B-B647B4902BF6}"/>
              </a:ext>
            </a:extLst>
          </p:cNvPr>
          <p:cNvSpPr>
            <a:spLocks noGrp="1"/>
          </p:cNvSpPr>
          <p:nvPr>
            <p:ph type="title"/>
          </p:nvPr>
        </p:nvSpPr>
        <p:spPr>
          <a:xfrm>
            <a:off x="1451579" y="804519"/>
            <a:ext cx="9603275" cy="1049235"/>
          </a:xfrm>
        </p:spPr>
        <p:txBody>
          <a:bodyPr>
            <a:normAutofit/>
          </a:bodyPr>
          <a:lstStyle/>
          <a:p>
            <a:r>
              <a:rPr lang="en-US" cap="none" dirty="0"/>
              <a:t>Overall Performance – Ottawa Dataset</a:t>
            </a:r>
            <a:endParaRPr lang="en-CA" dirty="0"/>
          </a:p>
        </p:txBody>
      </p:sp>
      <p:sp>
        <p:nvSpPr>
          <p:cNvPr id="8" name="Content Placeholder 2">
            <a:extLst>
              <a:ext uri="{FF2B5EF4-FFF2-40B4-BE49-F238E27FC236}">
                <a16:creationId xmlns:a16="http://schemas.microsoft.com/office/drawing/2014/main" id="{9E844A4C-3BD0-4761-BBFB-E0F42AA58F7F}"/>
              </a:ext>
            </a:extLst>
          </p:cNvPr>
          <p:cNvSpPr txBox="1">
            <a:spLocks/>
          </p:cNvSpPr>
          <p:nvPr/>
        </p:nvSpPr>
        <p:spPr>
          <a:xfrm>
            <a:off x="1451579" y="2015734"/>
            <a:ext cx="5959949" cy="3450613"/>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Among all the algorithms, the CNN algorithm had the smallest error distribution.</a:t>
            </a:r>
          </a:p>
          <a:p>
            <a:r>
              <a:rPr lang="en-US" dirty="0"/>
              <a:t>The SNF forecaster had the worst results, with the widest error distribution and the worst global metrics.</a:t>
            </a:r>
          </a:p>
          <a:p>
            <a:r>
              <a:rPr lang="en-US" dirty="0"/>
              <a:t>In terms of daily peak detection accuracy, MAPE values show that the CNN is the best overall, followed by the ANN and LSTM, and finally the SNF.</a:t>
            </a:r>
          </a:p>
          <a:p>
            <a:r>
              <a:rPr lang="en-US" dirty="0"/>
              <a:t>According to the MAE, the CNN predicted the most precisely, followed by the ANN and the LSTM, and finally the SNF.</a:t>
            </a:r>
          </a:p>
        </p:txBody>
      </p:sp>
      <p:pic>
        <p:nvPicPr>
          <p:cNvPr id="10" name="Content Placeholder 9">
            <a:extLst>
              <a:ext uri="{FF2B5EF4-FFF2-40B4-BE49-F238E27FC236}">
                <a16:creationId xmlns:a16="http://schemas.microsoft.com/office/drawing/2014/main" id="{CB0588A4-2B90-4484-8E61-153684039AA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955" t="6474" r="8004"/>
          <a:stretch/>
        </p:blipFill>
        <p:spPr bwMode="auto">
          <a:xfrm>
            <a:off x="7633970" y="1853753"/>
            <a:ext cx="4387454" cy="3113617"/>
          </a:xfrm>
          <a:prstGeom prst="rect">
            <a:avLst/>
          </a:prstGeom>
          <a:noFill/>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208CFD3B-DC2F-42FD-9546-F3713BE80A8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33970" y="5004247"/>
            <a:ext cx="4558030" cy="857250"/>
          </a:xfrm>
          <a:prstGeom prst="rect">
            <a:avLst/>
          </a:prstGeom>
          <a:noFill/>
          <a:ln>
            <a:noFill/>
          </a:ln>
        </p:spPr>
      </p:pic>
    </p:spTree>
    <p:extLst>
      <p:ext uri="{BB962C8B-B14F-4D97-AF65-F5344CB8AC3E}">
        <p14:creationId xmlns:p14="http://schemas.microsoft.com/office/powerpoint/2010/main" val="30278867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68D81-38F2-4017-A84B-B647B4902BF6}"/>
              </a:ext>
            </a:extLst>
          </p:cNvPr>
          <p:cNvSpPr>
            <a:spLocks noGrp="1"/>
          </p:cNvSpPr>
          <p:nvPr>
            <p:ph type="title"/>
          </p:nvPr>
        </p:nvSpPr>
        <p:spPr>
          <a:xfrm>
            <a:off x="1451579" y="804519"/>
            <a:ext cx="9603275" cy="1049235"/>
          </a:xfrm>
        </p:spPr>
        <p:txBody>
          <a:bodyPr>
            <a:normAutofit/>
          </a:bodyPr>
          <a:lstStyle/>
          <a:p>
            <a:r>
              <a:rPr lang="en-US" cap="none" dirty="0"/>
              <a:t>Overall Performance – Saint John Dataset</a:t>
            </a:r>
            <a:endParaRPr lang="en-CA" dirty="0"/>
          </a:p>
        </p:txBody>
      </p:sp>
      <p:sp>
        <p:nvSpPr>
          <p:cNvPr id="3" name="Content Placeholder 2">
            <a:extLst>
              <a:ext uri="{FF2B5EF4-FFF2-40B4-BE49-F238E27FC236}">
                <a16:creationId xmlns:a16="http://schemas.microsoft.com/office/drawing/2014/main" id="{63410754-314E-43A6-8949-E591DBBFDA0B}"/>
              </a:ext>
            </a:extLst>
          </p:cNvPr>
          <p:cNvSpPr>
            <a:spLocks noGrp="1"/>
          </p:cNvSpPr>
          <p:nvPr>
            <p:ph idx="1"/>
          </p:nvPr>
        </p:nvSpPr>
        <p:spPr>
          <a:xfrm>
            <a:off x="1451579" y="2015734"/>
            <a:ext cx="6102560" cy="3450613"/>
          </a:xfrm>
        </p:spPr>
        <p:txBody>
          <a:bodyPr>
            <a:normAutofit fontScale="92500" lnSpcReduction="10000"/>
          </a:bodyPr>
          <a:lstStyle/>
          <a:p>
            <a:r>
              <a:rPr lang="en-US" dirty="0"/>
              <a:t>The figure depicts an actual and forecasted load demand snapshot from December 17</a:t>
            </a:r>
            <a:r>
              <a:rPr lang="en-US" baseline="30000" dirty="0"/>
              <a:t>th</a:t>
            </a:r>
            <a:r>
              <a:rPr lang="en-US" dirty="0"/>
              <a:t>  to December 21</a:t>
            </a:r>
            <a:r>
              <a:rPr lang="en-US" baseline="30000" dirty="0"/>
              <a:t>st</a:t>
            </a:r>
            <a:r>
              <a:rPr lang="en-US" dirty="0"/>
              <a:t>. </a:t>
            </a:r>
          </a:p>
          <a:p>
            <a:r>
              <a:rPr lang="en-US" dirty="0"/>
              <a:t>This time period was chosen because it corresponded to the month during which all algorithms performed the worst overall.</a:t>
            </a:r>
          </a:p>
          <a:p>
            <a:r>
              <a:rPr lang="en-US" dirty="0"/>
              <a:t>The table shows how the algorithms performed on the Saint John dataset.</a:t>
            </a:r>
          </a:p>
          <a:p>
            <a:r>
              <a:rPr lang="en-US" dirty="0"/>
              <a:t>The CNN performed best in terms of MAPE and RMSE, followed by the ANN and LSTM.</a:t>
            </a:r>
          </a:p>
        </p:txBody>
      </p:sp>
      <p:pic>
        <p:nvPicPr>
          <p:cNvPr id="6" name="Picture 5">
            <a:extLst>
              <a:ext uri="{FF2B5EF4-FFF2-40B4-BE49-F238E27FC236}">
                <a16:creationId xmlns:a16="http://schemas.microsoft.com/office/drawing/2014/main" id="{0A3EC321-24FF-4264-9B6F-3B4A87A8109D}"/>
              </a:ext>
            </a:extLst>
          </p:cNvPr>
          <p:cNvPicPr>
            <a:picLocks noChangeAspect="1"/>
          </p:cNvPicPr>
          <p:nvPr/>
        </p:nvPicPr>
        <p:blipFill rotWithShape="1">
          <a:blip r:embed="rId2">
            <a:extLst>
              <a:ext uri="{28A0092B-C50C-407E-A947-70E740481C1C}">
                <a14:useLocalDpi xmlns:a14="http://schemas.microsoft.com/office/drawing/2010/main" val="0"/>
              </a:ext>
            </a:extLst>
          </a:blip>
          <a:srcRect l="3936" t="5967" r="5724"/>
          <a:stretch/>
        </p:blipFill>
        <p:spPr bwMode="auto">
          <a:xfrm>
            <a:off x="7365535" y="1853754"/>
            <a:ext cx="4697834" cy="3388777"/>
          </a:xfrm>
          <a:prstGeom prst="rect">
            <a:avLst/>
          </a:prstGeom>
          <a:noFill/>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0AF40064-97BD-46A8-9E3F-FD6B2E4B599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305675" y="5267053"/>
            <a:ext cx="4886325" cy="723900"/>
          </a:xfrm>
          <a:prstGeom prst="rect">
            <a:avLst/>
          </a:prstGeom>
          <a:noFill/>
          <a:ln>
            <a:noFill/>
          </a:ln>
        </p:spPr>
      </p:pic>
    </p:spTree>
    <p:extLst>
      <p:ext uri="{BB962C8B-B14F-4D97-AF65-F5344CB8AC3E}">
        <p14:creationId xmlns:p14="http://schemas.microsoft.com/office/powerpoint/2010/main" val="39082050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68D81-38F2-4017-A84B-B647B4902BF6}"/>
              </a:ext>
            </a:extLst>
          </p:cNvPr>
          <p:cNvSpPr>
            <a:spLocks noGrp="1"/>
          </p:cNvSpPr>
          <p:nvPr>
            <p:ph type="title"/>
          </p:nvPr>
        </p:nvSpPr>
        <p:spPr>
          <a:xfrm>
            <a:off x="1451579" y="804519"/>
            <a:ext cx="9603275" cy="1049235"/>
          </a:xfrm>
        </p:spPr>
        <p:txBody>
          <a:bodyPr>
            <a:normAutofit/>
          </a:bodyPr>
          <a:lstStyle/>
          <a:p>
            <a:r>
              <a:rPr lang="en-US" cap="none" dirty="0"/>
              <a:t>Overall Performance – Saint John Dataset</a:t>
            </a:r>
            <a:endParaRPr lang="en-CA" dirty="0"/>
          </a:p>
        </p:txBody>
      </p:sp>
      <p:sp>
        <p:nvSpPr>
          <p:cNvPr id="8" name="Content Placeholder 2">
            <a:extLst>
              <a:ext uri="{FF2B5EF4-FFF2-40B4-BE49-F238E27FC236}">
                <a16:creationId xmlns:a16="http://schemas.microsoft.com/office/drawing/2014/main" id="{9E844A4C-3BD0-4761-BBFB-E0F42AA58F7F}"/>
              </a:ext>
            </a:extLst>
          </p:cNvPr>
          <p:cNvSpPr txBox="1">
            <a:spLocks/>
          </p:cNvSpPr>
          <p:nvPr/>
        </p:nvSpPr>
        <p:spPr>
          <a:xfrm>
            <a:off x="1451579" y="2015734"/>
            <a:ext cx="5959949" cy="34506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The SNF forecaster performed the worst overall, with the widest error distribution.</a:t>
            </a:r>
          </a:p>
          <a:p>
            <a:r>
              <a:rPr lang="en-US" dirty="0"/>
              <a:t>According to MAPE values, the CNN is the most accurate at detecting daily peaks, followed by the ANN and LSTM, and finally the SNF.</a:t>
            </a:r>
          </a:p>
          <a:p>
            <a:r>
              <a:rPr lang="en-US" dirty="0"/>
              <a:t>According to the MAE, CNN predicted the most accurately, followed by ANN, LSTM, and SNF.</a:t>
            </a:r>
          </a:p>
        </p:txBody>
      </p:sp>
      <p:pic>
        <p:nvPicPr>
          <p:cNvPr id="10" name="Picture 9">
            <a:extLst>
              <a:ext uri="{FF2B5EF4-FFF2-40B4-BE49-F238E27FC236}">
                <a16:creationId xmlns:a16="http://schemas.microsoft.com/office/drawing/2014/main" id="{77879503-13A3-437E-9463-7B18F5A59EEF}"/>
              </a:ext>
            </a:extLst>
          </p:cNvPr>
          <p:cNvPicPr>
            <a:picLocks noChangeAspect="1"/>
          </p:cNvPicPr>
          <p:nvPr/>
        </p:nvPicPr>
        <p:blipFill rotWithShape="1">
          <a:blip r:embed="rId2">
            <a:extLst>
              <a:ext uri="{28A0092B-C50C-407E-A947-70E740481C1C}">
                <a14:useLocalDpi xmlns:a14="http://schemas.microsoft.com/office/drawing/2010/main" val="0"/>
              </a:ext>
            </a:extLst>
          </a:blip>
          <a:srcRect l="4294" t="6683" r="8766"/>
          <a:stretch/>
        </p:blipFill>
        <p:spPr bwMode="auto">
          <a:xfrm>
            <a:off x="7315200" y="1972989"/>
            <a:ext cx="4608830" cy="3152684"/>
          </a:xfrm>
          <a:prstGeom prst="rect">
            <a:avLst/>
          </a:prstGeom>
          <a:noFill/>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9D498BF3-8FA0-4192-8484-69C653E8B8D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83170" y="5186706"/>
            <a:ext cx="4608830" cy="866775"/>
          </a:xfrm>
          <a:prstGeom prst="rect">
            <a:avLst/>
          </a:prstGeom>
          <a:noFill/>
          <a:ln>
            <a:noFill/>
          </a:ln>
        </p:spPr>
      </p:pic>
    </p:spTree>
    <p:extLst>
      <p:ext uri="{BB962C8B-B14F-4D97-AF65-F5344CB8AC3E}">
        <p14:creationId xmlns:p14="http://schemas.microsoft.com/office/powerpoint/2010/main" val="424483135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Conclusion Based on Overall Performance</a:t>
            </a:r>
            <a:endParaRPr lang="en-CA" dirty="0"/>
          </a:p>
        </p:txBody>
      </p:sp>
      <p:sp>
        <p:nvSpPr>
          <p:cNvPr id="3" name="Content Placeholder 2">
            <a:extLst>
              <a:ext uri="{FF2B5EF4-FFF2-40B4-BE49-F238E27FC236}">
                <a16:creationId xmlns:a16="http://schemas.microsoft.com/office/drawing/2014/main" id="{EB6146AF-BE6E-4DCD-B5CD-562305AFB034}"/>
              </a:ext>
            </a:extLst>
          </p:cNvPr>
          <p:cNvSpPr>
            <a:spLocks noGrp="1"/>
          </p:cNvSpPr>
          <p:nvPr>
            <p:ph idx="1"/>
          </p:nvPr>
        </p:nvSpPr>
        <p:spPr/>
        <p:txBody>
          <a:bodyPr>
            <a:normAutofit fontScale="92500" lnSpcReduction="20000"/>
          </a:bodyPr>
          <a:lstStyle/>
          <a:p>
            <a:r>
              <a:rPr lang="en-US" sz="1600" dirty="0"/>
              <a:t>The CNN performed the best overall, based on MAPE and RMSE values across all datasets, followed by the ANN and LSTM. </a:t>
            </a:r>
          </a:p>
          <a:p>
            <a:r>
              <a:rPr lang="en-US" sz="1600" dirty="0"/>
              <a:t>Furthermore, the CNN appears to have the narrowest error distribution of any algorithm.</a:t>
            </a:r>
          </a:p>
          <a:p>
            <a:r>
              <a:rPr lang="en-US" sz="1600" dirty="0"/>
              <a:t>When the magnitudes of the peaks across all datasets are compared, the CNN has the lowest MAPE values, followed by the ANN and the LSTM, with the SNF coming in last.</a:t>
            </a:r>
          </a:p>
          <a:p>
            <a:r>
              <a:rPr lang="en-US" sz="1600" dirty="0"/>
              <a:t>CNN also had the best MAE based on the time difference between daily peaks. </a:t>
            </a:r>
          </a:p>
          <a:p>
            <a:r>
              <a:rPr lang="en-US" sz="1600" dirty="0"/>
              <a:t>In the Ottawa and Saint John datasets, the ANN and LSTM algorithms trail the CNN. The LSTM comes before the ANN in the Toronto dataset.</a:t>
            </a:r>
          </a:p>
          <a:p>
            <a:r>
              <a:rPr lang="en-US" sz="1600" dirty="0"/>
              <a:t>The results show that the CNN, LSTM, and ANN algorithms all perform extremely well.</a:t>
            </a:r>
          </a:p>
          <a:p>
            <a:r>
              <a:rPr lang="en-US" sz="1600" dirty="0"/>
              <a:t>We will look at how each of these algorithms performs on different datasets on an hourly, daily, monthly, and seasonal basis.</a:t>
            </a:r>
            <a:endParaRPr lang="en-CA" sz="1600" dirty="0"/>
          </a:p>
        </p:txBody>
      </p:sp>
    </p:spTree>
    <p:extLst>
      <p:ext uri="{BB962C8B-B14F-4D97-AF65-F5344CB8AC3E}">
        <p14:creationId xmlns:p14="http://schemas.microsoft.com/office/powerpoint/2010/main" val="65826314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Toronto Dataset – Hourly Performance</a:t>
            </a:r>
            <a:endParaRPr lang="en-CA" dirty="0"/>
          </a:p>
        </p:txBody>
      </p:sp>
      <p:pic>
        <p:nvPicPr>
          <p:cNvPr id="6" name="Content Placeholder 5">
            <a:extLst>
              <a:ext uri="{FF2B5EF4-FFF2-40B4-BE49-F238E27FC236}">
                <a16:creationId xmlns:a16="http://schemas.microsoft.com/office/drawing/2014/main" id="{42BBD56E-7907-4D26-82DE-CF226243C12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042" t="5967" r="8049"/>
          <a:stretch/>
        </p:blipFill>
        <p:spPr bwMode="auto">
          <a:xfrm>
            <a:off x="1194121" y="1844347"/>
            <a:ext cx="5059095" cy="4209134"/>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456549C7-C291-4C6E-994E-5489648E469E}"/>
              </a:ext>
            </a:extLst>
          </p:cNvPr>
          <p:cNvPicPr>
            <a:picLocks noChangeAspect="1"/>
          </p:cNvPicPr>
          <p:nvPr/>
        </p:nvPicPr>
        <p:blipFill rotWithShape="1">
          <a:blip r:embed="rId3">
            <a:extLst>
              <a:ext uri="{28A0092B-C50C-407E-A947-70E740481C1C}">
                <a14:useLocalDpi xmlns:a14="http://schemas.microsoft.com/office/drawing/2010/main" val="0"/>
              </a:ext>
            </a:extLst>
          </a:blip>
          <a:srcRect l="6977" t="6205" r="10555"/>
          <a:stretch/>
        </p:blipFill>
        <p:spPr bwMode="auto">
          <a:xfrm>
            <a:off x="6569409" y="1853754"/>
            <a:ext cx="5059095" cy="420913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033215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a:t>The Toronto Dataset – Hourly Performance</a:t>
            </a:r>
            <a:endParaRPr lang="en-CA" dirty="0"/>
          </a:p>
        </p:txBody>
      </p:sp>
      <p:pic>
        <p:nvPicPr>
          <p:cNvPr id="8" name="Content Placeholder 7">
            <a:extLst>
              <a:ext uri="{FF2B5EF4-FFF2-40B4-BE49-F238E27FC236}">
                <a16:creationId xmlns:a16="http://schemas.microsoft.com/office/drawing/2014/main" id="{B576A7B8-69C5-46DD-8198-8FD1459F357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5569" t="5728" r="8408" b="4105"/>
          <a:stretch/>
        </p:blipFill>
        <p:spPr bwMode="auto">
          <a:xfrm>
            <a:off x="0" y="1853752"/>
            <a:ext cx="3934437" cy="3552066"/>
          </a:xfrm>
          <a:prstGeom prst="rect">
            <a:avLst/>
          </a:prstGeom>
          <a:noFill/>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215B8EAC-5ACC-4E69-952F-EF6661B517D4}"/>
              </a:ext>
            </a:extLst>
          </p:cNvPr>
          <p:cNvPicPr>
            <a:picLocks noChangeAspect="1"/>
          </p:cNvPicPr>
          <p:nvPr/>
        </p:nvPicPr>
        <p:blipFill rotWithShape="1">
          <a:blip r:embed="rId3">
            <a:extLst>
              <a:ext uri="{28A0092B-C50C-407E-A947-70E740481C1C}">
                <a14:useLocalDpi xmlns:a14="http://schemas.microsoft.com/office/drawing/2010/main" val="0"/>
              </a:ext>
            </a:extLst>
          </a:blip>
          <a:srcRect l="4748" t="6445" r="7871" b="4073"/>
          <a:stretch/>
        </p:blipFill>
        <p:spPr bwMode="auto">
          <a:xfrm>
            <a:off x="4099201" y="1853752"/>
            <a:ext cx="3763515" cy="3552066"/>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A78ED66B-E140-4AE9-BEAF-12FBC21AFF14}"/>
              </a:ext>
            </a:extLst>
          </p:cNvPr>
          <p:cNvPicPr>
            <a:picLocks noChangeAspect="1"/>
          </p:cNvPicPr>
          <p:nvPr/>
        </p:nvPicPr>
        <p:blipFill rotWithShape="1">
          <a:blip r:embed="rId4">
            <a:extLst>
              <a:ext uri="{28A0092B-C50C-407E-A947-70E740481C1C}">
                <a14:useLocalDpi xmlns:a14="http://schemas.microsoft.com/office/drawing/2010/main" val="0"/>
              </a:ext>
            </a:extLst>
          </a:blip>
          <a:srcRect l="5456" t="5968" r="8229" b="5216"/>
          <a:stretch/>
        </p:blipFill>
        <p:spPr bwMode="auto">
          <a:xfrm>
            <a:off x="8005457" y="1853752"/>
            <a:ext cx="4186543" cy="3552066"/>
          </a:xfrm>
          <a:prstGeom prst="rect">
            <a:avLst/>
          </a:prstGeom>
          <a:noFill/>
          <a:ln>
            <a:noFill/>
          </a:ln>
          <a:extLst>
            <a:ext uri="{53640926-AAD7-44D8-BBD7-CCE9431645EC}">
              <a14:shadowObscured xmlns:a14="http://schemas.microsoft.com/office/drawing/2010/main"/>
            </a:ext>
          </a:extLst>
        </p:spPr>
      </p:pic>
      <p:sp>
        <p:nvSpPr>
          <p:cNvPr id="49" name="Content Placeholder 2">
            <a:extLst>
              <a:ext uri="{FF2B5EF4-FFF2-40B4-BE49-F238E27FC236}">
                <a16:creationId xmlns:a16="http://schemas.microsoft.com/office/drawing/2014/main" id="{415FFAF2-E3F4-4754-86C9-6BB3F6573A2F}"/>
              </a:ext>
            </a:extLst>
          </p:cNvPr>
          <p:cNvSpPr txBox="1">
            <a:spLocks/>
          </p:cNvSpPr>
          <p:nvPr/>
        </p:nvSpPr>
        <p:spPr>
          <a:xfrm>
            <a:off x="1271216" y="5591568"/>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CNN</a:t>
            </a:r>
            <a:endParaRPr lang="en-CA" sz="1600" b="1" dirty="0"/>
          </a:p>
        </p:txBody>
      </p:sp>
      <p:sp>
        <p:nvSpPr>
          <p:cNvPr id="60" name="Content Placeholder 2">
            <a:extLst>
              <a:ext uri="{FF2B5EF4-FFF2-40B4-BE49-F238E27FC236}">
                <a16:creationId xmlns:a16="http://schemas.microsoft.com/office/drawing/2014/main" id="{C46456C6-DDA0-4D94-A496-E65B5D170312}"/>
              </a:ext>
            </a:extLst>
          </p:cNvPr>
          <p:cNvSpPr txBox="1">
            <a:spLocks/>
          </p:cNvSpPr>
          <p:nvPr/>
        </p:nvSpPr>
        <p:spPr>
          <a:xfrm>
            <a:off x="5557214" y="5591568"/>
            <a:ext cx="826808"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LSTM</a:t>
            </a:r>
            <a:endParaRPr lang="en-CA" sz="1600" b="1" dirty="0"/>
          </a:p>
        </p:txBody>
      </p:sp>
      <p:sp>
        <p:nvSpPr>
          <p:cNvPr id="61" name="Content Placeholder 2">
            <a:extLst>
              <a:ext uri="{FF2B5EF4-FFF2-40B4-BE49-F238E27FC236}">
                <a16:creationId xmlns:a16="http://schemas.microsoft.com/office/drawing/2014/main" id="{C77EC4C4-97E7-4158-9463-3C8E77628FF8}"/>
              </a:ext>
            </a:extLst>
          </p:cNvPr>
          <p:cNvSpPr txBox="1">
            <a:spLocks/>
          </p:cNvSpPr>
          <p:nvPr/>
        </p:nvSpPr>
        <p:spPr>
          <a:xfrm>
            <a:off x="9750727" y="5610355"/>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ANN</a:t>
            </a:r>
            <a:endParaRPr lang="en-CA" sz="1600" b="1" dirty="0"/>
          </a:p>
        </p:txBody>
      </p:sp>
    </p:spTree>
    <p:extLst>
      <p:ext uri="{BB962C8B-B14F-4D97-AF65-F5344CB8AC3E}">
        <p14:creationId xmlns:p14="http://schemas.microsoft.com/office/powerpoint/2010/main" val="19295242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Toronto Dataset – Daily Performance</a:t>
            </a:r>
            <a:endParaRPr lang="en-CA" dirty="0"/>
          </a:p>
        </p:txBody>
      </p:sp>
      <p:pic>
        <p:nvPicPr>
          <p:cNvPr id="8" name="Content Placeholder 7">
            <a:extLst>
              <a:ext uri="{FF2B5EF4-FFF2-40B4-BE49-F238E27FC236}">
                <a16:creationId xmlns:a16="http://schemas.microsoft.com/office/drawing/2014/main" id="{6A94FD71-3EC1-46B1-8A44-5D51D3465F2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863" t="5489" r="7333"/>
          <a:stretch/>
        </p:blipFill>
        <p:spPr bwMode="auto">
          <a:xfrm>
            <a:off x="1355479" y="1853753"/>
            <a:ext cx="4897737" cy="4198023"/>
          </a:xfrm>
          <a:prstGeom prst="rect">
            <a:avLst/>
          </a:prstGeom>
          <a:noFill/>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22756F5B-B80D-4BC1-852E-41846F17380A}"/>
              </a:ext>
            </a:extLst>
          </p:cNvPr>
          <p:cNvPicPr>
            <a:picLocks noChangeAspect="1"/>
          </p:cNvPicPr>
          <p:nvPr/>
        </p:nvPicPr>
        <p:blipFill rotWithShape="1">
          <a:blip r:embed="rId3">
            <a:extLst>
              <a:ext uri="{28A0092B-C50C-407E-A947-70E740481C1C}">
                <a14:useLocalDpi xmlns:a14="http://schemas.microsoft.com/office/drawing/2010/main" val="0"/>
              </a:ext>
            </a:extLst>
          </a:blip>
          <a:srcRect l="5367" t="6205" r="7334"/>
          <a:stretch/>
        </p:blipFill>
        <p:spPr bwMode="auto">
          <a:xfrm>
            <a:off x="6560191" y="1853753"/>
            <a:ext cx="5231744" cy="421370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638267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6A678-9254-4E9A-8A1F-48F7472B7C38}"/>
              </a:ext>
            </a:extLst>
          </p:cNvPr>
          <p:cNvSpPr>
            <a:spLocks noGrp="1"/>
          </p:cNvSpPr>
          <p:nvPr>
            <p:ph type="title"/>
          </p:nvPr>
        </p:nvSpPr>
        <p:spPr/>
        <p:txBody>
          <a:bodyPr/>
          <a:lstStyle/>
          <a:p>
            <a:r>
              <a:rPr lang="en-US" cap="none" dirty="0"/>
              <a:t>Load Forecasting Horizons</a:t>
            </a:r>
            <a:endParaRPr lang="en-CA" cap="none" dirty="0"/>
          </a:p>
        </p:txBody>
      </p:sp>
      <p:sp>
        <p:nvSpPr>
          <p:cNvPr id="3" name="Content Placeholder 2">
            <a:extLst>
              <a:ext uri="{FF2B5EF4-FFF2-40B4-BE49-F238E27FC236}">
                <a16:creationId xmlns:a16="http://schemas.microsoft.com/office/drawing/2014/main" id="{16DB73DE-FA30-4542-A357-B30AC3D61B34}"/>
              </a:ext>
            </a:extLst>
          </p:cNvPr>
          <p:cNvSpPr>
            <a:spLocks noGrp="1"/>
          </p:cNvSpPr>
          <p:nvPr>
            <p:ph idx="1"/>
          </p:nvPr>
        </p:nvSpPr>
        <p:spPr/>
        <p:txBody>
          <a:bodyPr>
            <a:normAutofit fontScale="85000" lnSpcReduction="10000"/>
          </a:bodyPr>
          <a:lstStyle/>
          <a:p>
            <a:r>
              <a:rPr lang="en-US" dirty="0"/>
              <a:t>Electricity demand can be measured hourly, daily, weekly, monthly, or yearly, and forecasting can be done on a variety of time scales: very short-term load forecasting (VSTLF, 1-day), short-term load forecasting (STLF, 2-weeks), medium-term load forecasting (MTLF 3-years), and long-term load forecasting (LTLF &gt;3years).</a:t>
            </a:r>
          </a:p>
          <a:p>
            <a:r>
              <a:rPr lang="en-US" dirty="0"/>
              <a:t>Most recent research has concentrated on short-term forecasting with time horizons of less than two weeks; it is critical in planning, contingency analysis, load flow assessment, and power system planning and maintenance.</a:t>
            </a:r>
          </a:p>
          <a:p>
            <a:r>
              <a:rPr lang="en-US" dirty="0"/>
              <a:t>According to Hippert, forecasting short-term load becomes more difficult when the load at a given hour is dependent not only on the load at the previous hour, but also on the load at the same hour on previous days and the load at the same hour on the same denomination day in the previous week.</a:t>
            </a:r>
            <a:endParaRPr lang="en-CA" dirty="0"/>
          </a:p>
        </p:txBody>
      </p:sp>
    </p:spTree>
    <p:extLst>
      <p:ext uri="{BB962C8B-B14F-4D97-AF65-F5344CB8AC3E}">
        <p14:creationId xmlns:p14="http://schemas.microsoft.com/office/powerpoint/2010/main" val="215057679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Toronto Dataset – Daily Performance</a:t>
            </a:r>
            <a:endParaRPr lang="en-CA" dirty="0"/>
          </a:p>
        </p:txBody>
      </p:sp>
      <p:sp>
        <p:nvSpPr>
          <p:cNvPr id="49" name="Content Placeholder 2">
            <a:extLst>
              <a:ext uri="{FF2B5EF4-FFF2-40B4-BE49-F238E27FC236}">
                <a16:creationId xmlns:a16="http://schemas.microsoft.com/office/drawing/2014/main" id="{415FFAF2-E3F4-4754-86C9-6BB3F6573A2F}"/>
              </a:ext>
            </a:extLst>
          </p:cNvPr>
          <p:cNvSpPr txBox="1">
            <a:spLocks/>
          </p:cNvSpPr>
          <p:nvPr/>
        </p:nvSpPr>
        <p:spPr>
          <a:xfrm>
            <a:off x="1271216" y="5591568"/>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CNN</a:t>
            </a:r>
            <a:endParaRPr lang="en-CA" sz="1600" b="1" dirty="0"/>
          </a:p>
        </p:txBody>
      </p:sp>
      <p:sp>
        <p:nvSpPr>
          <p:cNvPr id="60" name="Content Placeholder 2">
            <a:extLst>
              <a:ext uri="{FF2B5EF4-FFF2-40B4-BE49-F238E27FC236}">
                <a16:creationId xmlns:a16="http://schemas.microsoft.com/office/drawing/2014/main" id="{C46456C6-DDA0-4D94-A496-E65B5D170312}"/>
              </a:ext>
            </a:extLst>
          </p:cNvPr>
          <p:cNvSpPr txBox="1">
            <a:spLocks/>
          </p:cNvSpPr>
          <p:nvPr/>
        </p:nvSpPr>
        <p:spPr>
          <a:xfrm>
            <a:off x="5557214" y="5591568"/>
            <a:ext cx="826808"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LSTM</a:t>
            </a:r>
            <a:endParaRPr lang="en-CA" sz="1600" b="1" dirty="0"/>
          </a:p>
        </p:txBody>
      </p:sp>
      <p:sp>
        <p:nvSpPr>
          <p:cNvPr id="61" name="Content Placeholder 2">
            <a:extLst>
              <a:ext uri="{FF2B5EF4-FFF2-40B4-BE49-F238E27FC236}">
                <a16:creationId xmlns:a16="http://schemas.microsoft.com/office/drawing/2014/main" id="{C77EC4C4-97E7-4158-9463-3C8E77628FF8}"/>
              </a:ext>
            </a:extLst>
          </p:cNvPr>
          <p:cNvSpPr txBox="1">
            <a:spLocks/>
          </p:cNvSpPr>
          <p:nvPr/>
        </p:nvSpPr>
        <p:spPr>
          <a:xfrm>
            <a:off x="9750727" y="5610355"/>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ANN</a:t>
            </a:r>
            <a:endParaRPr lang="en-CA" sz="1600" b="1" dirty="0"/>
          </a:p>
        </p:txBody>
      </p:sp>
      <p:pic>
        <p:nvPicPr>
          <p:cNvPr id="11" name="Picture 10">
            <a:extLst>
              <a:ext uri="{FF2B5EF4-FFF2-40B4-BE49-F238E27FC236}">
                <a16:creationId xmlns:a16="http://schemas.microsoft.com/office/drawing/2014/main" id="{8DAAE268-6374-4706-B24D-5B895F577D4A}"/>
              </a:ext>
            </a:extLst>
          </p:cNvPr>
          <p:cNvPicPr>
            <a:picLocks noChangeAspect="1"/>
          </p:cNvPicPr>
          <p:nvPr/>
        </p:nvPicPr>
        <p:blipFill rotWithShape="1">
          <a:blip r:embed="rId2">
            <a:extLst>
              <a:ext uri="{28A0092B-C50C-407E-A947-70E740481C1C}">
                <a14:useLocalDpi xmlns:a14="http://schemas.microsoft.com/office/drawing/2010/main" val="0"/>
              </a:ext>
            </a:extLst>
          </a:blip>
          <a:srcRect l="5271" t="6205" r="8409" b="4850"/>
          <a:stretch/>
        </p:blipFill>
        <p:spPr bwMode="auto">
          <a:xfrm>
            <a:off x="0" y="1853754"/>
            <a:ext cx="3758268" cy="3756600"/>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B1F5F31C-E0BB-4D8A-806C-2781E70F101E}"/>
              </a:ext>
            </a:extLst>
          </p:cNvPr>
          <p:cNvPicPr>
            <a:picLocks noChangeAspect="1"/>
          </p:cNvPicPr>
          <p:nvPr/>
        </p:nvPicPr>
        <p:blipFill rotWithShape="1">
          <a:blip r:embed="rId3">
            <a:extLst>
              <a:ext uri="{28A0092B-C50C-407E-A947-70E740481C1C}">
                <a14:useLocalDpi xmlns:a14="http://schemas.microsoft.com/office/drawing/2010/main" val="0"/>
              </a:ext>
            </a:extLst>
          </a:blip>
          <a:srcRect l="5073" t="6444" r="8229" b="4380"/>
          <a:stretch/>
        </p:blipFill>
        <p:spPr bwMode="auto">
          <a:xfrm>
            <a:off x="3821582" y="1853754"/>
            <a:ext cx="3996958" cy="3756600"/>
          </a:xfrm>
          <a:prstGeom prst="rect">
            <a:avLst/>
          </a:prstGeom>
          <a:noFill/>
          <a:ln>
            <a:noFill/>
          </a:ln>
          <a:extLst>
            <a:ext uri="{53640926-AAD7-44D8-BBD7-CCE9431645EC}">
              <a14:shadowObscured xmlns:a14="http://schemas.microsoft.com/office/drawing/2010/main"/>
            </a:ext>
          </a:extLst>
        </p:spPr>
      </p:pic>
      <p:pic>
        <p:nvPicPr>
          <p:cNvPr id="13" name="Picture 12">
            <a:extLst>
              <a:ext uri="{FF2B5EF4-FFF2-40B4-BE49-F238E27FC236}">
                <a16:creationId xmlns:a16="http://schemas.microsoft.com/office/drawing/2014/main" id="{B5072AF5-9324-4998-80F5-9A6C0FCC3D6E}"/>
              </a:ext>
            </a:extLst>
          </p:cNvPr>
          <p:cNvPicPr>
            <a:picLocks noChangeAspect="1"/>
          </p:cNvPicPr>
          <p:nvPr/>
        </p:nvPicPr>
        <p:blipFill rotWithShape="1">
          <a:blip r:embed="rId4">
            <a:extLst>
              <a:ext uri="{28A0092B-C50C-407E-A947-70E740481C1C}">
                <a14:useLocalDpi xmlns:a14="http://schemas.microsoft.com/office/drawing/2010/main" val="0"/>
              </a:ext>
            </a:extLst>
          </a:blip>
          <a:srcRect l="5485" t="6683" r="8587" b="5029"/>
          <a:stretch/>
        </p:blipFill>
        <p:spPr bwMode="auto">
          <a:xfrm>
            <a:off x="7989532" y="1853754"/>
            <a:ext cx="4218392" cy="375660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9356042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Toronto Dataset – Monthly Performance</a:t>
            </a:r>
            <a:endParaRPr lang="en-CA" dirty="0"/>
          </a:p>
        </p:txBody>
      </p:sp>
      <p:pic>
        <p:nvPicPr>
          <p:cNvPr id="7" name="Content Placeholder 6">
            <a:extLst>
              <a:ext uri="{FF2B5EF4-FFF2-40B4-BE49-F238E27FC236}">
                <a16:creationId xmlns:a16="http://schemas.microsoft.com/office/drawing/2014/main" id="{6438AD70-C50C-4A91-BF39-861EFEA0B38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683" t="5967" r="6619"/>
          <a:stretch/>
        </p:blipFill>
        <p:spPr bwMode="auto">
          <a:xfrm>
            <a:off x="714498" y="1853753"/>
            <a:ext cx="5419017" cy="4213708"/>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C9DC7672-5EB5-419F-B730-0B2C87FE0A36}"/>
              </a:ext>
            </a:extLst>
          </p:cNvPr>
          <p:cNvPicPr>
            <a:picLocks noChangeAspect="1"/>
          </p:cNvPicPr>
          <p:nvPr/>
        </p:nvPicPr>
        <p:blipFill rotWithShape="1">
          <a:blip r:embed="rId3">
            <a:extLst>
              <a:ext uri="{28A0092B-C50C-407E-A947-70E740481C1C}">
                <a14:useLocalDpi xmlns:a14="http://schemas.microsoft.com/office/drawing/2010/main" val="0"/>
              </a:ext>
            </a:extLst>
          </a:blip>
          <a:srcRect l="5188" t="5728" r="6618"/>
          <a:stretch/>
        </p:blipFill>
        <p:spPr bwMode="auto">
          <a:xfrm>
            <a:off x="6550860" y="1853753"/>
            <a:ext cx="5241076" cy="421370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660509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Toronto Dataset – Monthly Performance</a:t>
            </a:r>
            <a:endParaRPr lang="en-CA" dirty="0"/>
          </a:p>
        </p:txBody>
      </p:sp>
      <p:sp>
        <p:nvSpPr>
          <p:cNvPr id="49" name="Content Placeholder 2">
            <a:extLst>
              <a:ext uri="{FF2B5EF4-FFF2-40B4-BE49-F238E27FC236}">
                <a16:creationId xmlns:a16="http://schemas.microsoft.com/office/drawing/2014/main" id="{415FFAF2-E3F4-4754-86C9-6BB3F6573A2F}"/>
              </a:ext>
            </a:extLst>
          </p:cNvPr>
          <p:cNvSpPr txBox="1">
            <a:spLocks/>
          </p:cNvSpPr>
          <p:nvPr/>
        </p:nvSpPr>
        <p:spPr>
          <a:xfrm>
            <a:off x="1271216" y="5591568"/>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CNN</a:t>
            </a:r>
            <a:endParaRPr lang="en-CA" sz="1600" b="1" dirty="0"/>
          </a:p>
        </p:txBody>
      </p:sp>
      <p:sp>
        <p:nvSpPr>
          <p:cNvPr id="60" name="Content Placeholder 2">
            <a:extLst>
              <a:ext uri="{FF2B5EF4-FFF2-40B4-BE49-F238E27FC236}">
                <a16:creationId xmlns:a16="http://schemas.microsoft.com/office/drawing/2014/main" id="{C46456C6-DDA0-4D94-A496-E65B5D170312}"/>
              </a:ext>
            </a:extLst>
          </p:cNvPr>
          <p:cNvSpPr txBox="1">
            <a:spLocks/>
          </p:cNvSpPr>
          <p:nvPr/>
        </p:nvSpPr>
        <p:spPr>
          <a:xfrm>
            <a:off x="5557214" y="5591568"/>
            <a:ext cx="826808"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LSTM</a:t>
            </a:r>
            <a:endParaRPr lang="en-CA" sz="1600" b="1" dirty="0"/>
          </a:p>
        </p:txBody>
      </p:sp>
      <p:sp>
        <p:nvSpPr>
          <p:cNvPr id="61" name="Content Placeholder 2">
            <a:extLst>
              <a:ext uri="{FF2B5EF4-FFF2-40B4-BE49-F238E27FC236}">
                <a16:creationId xmlns:a16="http://schemas.microsoft.com/office/drawing/2014/main" id="{C77EC4C4-97E7-4158-9463-3C8E77628FF8}"/>
              </a:ext>
            </a:extLst>
          </p:cNvPr>
          <p:cNvSpPr txBox="1">
            <a:spLocks/>
          </p:cNvSpPr>
          <p:nvPr/>
        </p:nvSpPr>
        <p:spPr>
          <a:xfrm>
            <a:off x="9750727" y="5610355"/>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ANN</a:t>
            </a:r>
            <a:endParaRPr lang="en-CA" sz="1600" b="1" dirty="0"/>
          </a:p>
        </p:txBody>
      </p:sp>
      <p:pic>
        <p:nvPicPr>
          <p:cNvPr id="9" name="Picture 8">
            <a:extLst>
              <a:ext uri="{FF2B5EF4-FFF2-40B4-BE49-F238E27FC236}">
                <a16:creationId xmlns:a16="http://schemas.microsoft.com/office/drawing/2014/main" id="{C214EB75-9D6B-42E0-AE8B-3DE106880DD6}"/>
              </a:ext>
            </a:extLst>
          </p:cNvPr>
          <p:cNvPicPr>
            <a:picLocks noChangeAspect="1"/>
          </p:cNvPicPr>
          <p:nvPr/>
        </p:nvPicPr>
        <p:blipFill rotWithShape="1">
          <a:blip r:embed="rId2">
            <a:extLst>
              <a:ext uri="{28A0092B-C50C-407E-A947-70E740481C1C}">
                <a14:useLocalDpi xmlns:a14="http://schemas.microsoft.com/office/drawing/2010/main" val="0"/>
              </a:ext>
            </a:extLst>
          </a:blip>
          <a:srcRect l="5649" t="5967" r="8407" b="5389"/>
          <a:stretch/>
        </p:blipFill>
        <p:spPr bwMode="auto">
          <a:xfrm>
            <a:off x="0" y="1870067"/>
            <a:ext cx="3866904" cy="3740288"/>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A548ECB2-BEAC-4ECC-85CD-E8817CDED30C}"/>
              </a:ext>
            </a:extLst>
          </p:cNvPr>
          <p:cNvPicPr>
            <a:picLocks noChangeAspect="1"/>
          </p:cNvPicPr>
          <p:nvPr/>
        </p:nvPicPr>
        <p:blipFill rotWithShape="1">
          <a:blip r:embed="rId3">
            <a:extLst>
              <a:ext uri="{28A0092B-C50C-407E-A947-70E740481C1C}">
                <a14:useLocalDpi xmlns:a14="http://schemas.microsoft.com/office/drawing/2010/main" val="0"/>
              </a:ext>
            </a:extLst>
          </a:blip>
          <a:srcRect l="5628" t="6683" r="7554" b="5723"/>
          <a:stretch/>
        </p:blipFill>
        <p:spPr bwMode="auto">
          <a:xfrm>
            <a:off x="4099872" y="1870067"/>
            <a:ext cx="3895141" cy="3740287"/>
          </a:xfrm>
          <a:prstGeom prst="rect">
            <a:avLst/>
          </a:prstGeom>
          <a:noFill/>
          <a:ln>
            <a:noFill/>
          </a:ln>
          <a:extLst>
            <a:ext uri="{53640926-AAD7-44D8-BBD7-CCE9431645EC}">
              <a14:shadowObscured xmlns:a14="http://schemas.microsoft.com/office/drawing/2010/main"/>
            </a:ext>
          </a:extLst>
        </p:spPr>
      </p:pic>
      <p:pic>
        <p:nvPicPr>
          <p:cNvPr id="14" name="Picture 13">
            <a:extLst>
              <a:ext uri="{FF2B5EF4-FFF2-40B4-BE49-F238E27FC236}">
                <a16:creationId xmlns:a16="http://schemas.microsoft.com/office/drawing/2014/main" id="{E567A121-C069-4AC7-B073-03D707840F35}"/>
              </a:ext>
            </a:extLst>
          </p:cNvPr>
          <p:cNvPicPr>
            <a:picLocks noChangeAspect="1"/>
          </p:cNvPicPr>
          <p:nvPr/>
        </p:nvPicPr>
        <p:blipFill rotWithShape="1">
          <a:blip r:embed="rId4">
            <a:extLst>
              <a:ext uri="{28A0092B-C50C-407E-A947-70E740481C1C}">
                <a14:useLocalDpi xmlns:a14="http://schemas.microsoft.com/office/drawing/2010/main" val="0"/>
              </a:ext>
            </a:extLst>
          </a:blip>
          <a:srcRect l="5536" t="5728" r="8588" b="4234"/>
          <a:stretch/>
        </p:blipFill>
        <p:spPr bwMode="auto">
          <a:xfrm>
            <a:off x="8227981" y="1870067"/>
            <a:ext cx="3974461" cy="374028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584499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Toronto Dataset – Overall Seasonal Performance</a:t>
            </a:r>
            <a:endParaRPr lang="en-CA" dirty="0"/>
          </a:p>
        </p:txBody>
      </p:sp>
      <p:pic>
        <p:nvPicPr>
          <p:cNvPr id="11" name="Picture 10">
            <a:extLst>
              <a:ext uri="{FF2B5EF4-FFF2-40B4-BE49-F238E27FC236}">
                <a16:creationId xmlns:a16="http://schemas.microsoft.com/office/drawing/2014/main" id="{C46A357F-5419-4319-B9DD-3E4319A064D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51579" y="1853754"/>
            <a:ext cx="4905375" cy="4143375"/>
          </a:xfrm>
          <a:prstGeom prst="rect">
            <a:avLst/>
          </a:prstGeom>
          <a:noFill/>
          <a:ln>
            <a:noFill/>
          </a:ln>
        </p:spPr>
      </p:pic>
      <p:pic>
        <p:nvPicPr>
          <p:cNvPr id="12" name="Picture 11">
            <a:extLst>
              <a:ext uri="{FF2B5EF4-FFF2-40B4-BE49-F238E27FC236}">
                <a16:creationId xmlns:a16="http://schemas.microsoft.com/office/drawing/2014/main" id="{F3EB42BB-AB5F-4DC4-954D-CAA5BFE9166A}"/>
              </a:ext>
            </a:extLst>
          </p:cNvPr>
          <p:cNvPicPr>
            <a:picLocks noChangeAspect="1"/>
          </p:cNvPicPr>
          <p:nvPr/>
        </p:nvPicPr>
        <p:blipFill rotWithShape="1">
          <a:blip r:embed="rId3">
            <a:extLst>
              <a:ext uri="{28A0092B-C50C-407E-A947-70E740481C1C}">
                <a14:useLocalDpi xmlns:a14="http://schemas.microsoft.com/office/drawing/2010/main" val="0"/>
              </a:ext>
            </a:extLst>
          </a:blip>
          <a:srcRect l="2862" t="5728" r="8408"/>
          <a:stretch/>
        </p:blipFill>
        <p:spPr bwMode="auto">
          <a:xfrm>
            <a:off x="6647923" y="1853753"/>
            <a:ext cx="5202488" cy="414337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771069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Ottawa Dataset – Hourly Performance</a:t>
            </a:r>
            <a:endParaRPr lang="en-CA" dirty="0"/>
          </a:p>
        </p:txBody>
      </p:sp>
      <p:pic>
        <p:nvPicPr>
          <p:cNvPr id="8" name="Content Placeholder 7">
            <a:extLst>
              <a:ext uri="{FF2B5EF4-FFF2-40B4-BE49-F238E27FC236}">
                <a16:creationId xmlns:a16="http://schemas.microsoft.com/office/drawing/2014/main" id="{6D0D459E-6F30-4130-A472-A742063AFEC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863" t="5012" r="8050"/>
          <a:stretch/>
        </p:blipFill>
        <p:spPr bwMode="auto">
          <a:xfrm>
            <a:off x="1226810" y="1853753"/>
            <a:ext cx="5026406" cy="4019512"/>
          </a:xfrm>
          <a:prstGeom prst="rect">
            <a:avLst/>
          </a:prstGeom>
          <a:noFill/>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5DC26F17-0445-4947-9AED-5E74DB8F9552}"/>
              </a:ext>
            </a:extLst>
          </p:cNvPr>
          <p:cNvPicPr>
            <a:picLocks noChangeAspect="1"/>
          </p:cNvPicPr>
          <p:nvPr/>
        </p:nvPicPr>
        <p:blipFill rotWithShape="1">
          <a:blip r:embed="rId3">
            <a:extLst>
              <a:ext uri="{28A0092B-C50C-407E-A947-70E740481C1C}">
                <a14:useLocalDpi xmlns:a14="http://schemas.microsoft.com/office/drawing/2010/main" val="0"/>
              </a:ext>
            </a:extLst>
          </a:blip>
          <a:srcRect l="6798" t="2625" r="8229"/>
          <a:stretch/>
        </p:blipFill>
        <p:spPr bwMode="auto">
          <a:xfrm>
            <a:off x="6732920" y="1853753"/>
            <a:ext cx="5026406" cy="401951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920832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Ottawa Dataset – Hourly Performance</a:t>
            </a:r>
            <a:endParaRPr lang="en-CA" dirty="0"/>
          </a:p>
        </p:txBody>
      </p:sp>
      <p:sp>
        <p:nvSpPr>
          <p:cNvPr id="49" name="Content Placeholder 2">
            <a:extLst>
              <a:ext uri="{FF2B5EF4-FFF2-40B4-BE49-F238E27FC236}">
                <a16:creationId xmlns:a16="http://schemas.microsoft.com/office/drawing/2014/main" id="{415FFAF2-E3F4-4754-86C9-6BB3F6573A2F}"/>
              </a:ext>
            </a:extLst>
          </p:cNvPr>
          <p:cNvSpPr txBox="1">
            <a:spLocks/>
          </p:cNvSpPr>
          <p:nvPr/>
        </p:nvSpPr>
        <p:spPr>
          <a:xfrm>
            <a:off x="1271216" y="5591568"/>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CNN</a:t>
            </a:r>
            <a:endParaRPr lang="en-CA" sz="1600" b="1" dirty="0"/>
          </a:p>
        </p:txBody>
      </p:sp>
      <p:sp>
        <p:nvSpPr>
          <p:cNvPr id="60" name="Content Placeholder 2">
            <a:extLst>
              <a:ext uri="{FF2B5EF4-FFF2-40B4-BE49-F238E27FC236}">
                <a16:creationId xmlns:a16="http://schemas.microsoft.com/office/drawing/2014/main" id="{C46456C6-DDA0-4D94-A496-E65B5D170312}"/>
              </a:ext>
            </a:extLst>
          </p:cNvPr>
          <p:cNvSpPr txBox="1">
            <a:spLocks/>
          </p:cNvSpPr>
          <p:nvPr/>
        </p:nvSpPr>
        <p:spPr>
          <a:xfrm>
            <a:off x="5557214" y="5591568"/>
            <a:ext cx="826808"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LSTM</a:t>
            </a:r>
            <a:endParaRPr lang="en-CA" sz="1600" b="1" dirty="0"/>
          </a:p>
        </p:txBody>
      </p:sp>
      <p:sp>
        <p:nvSpPr>
          <p:cNvPr id="61" name="Content Placeholder 2">
            <a:extLst>
              <a:ext uri="{FF2B5EF4-FFF2-40B4-BE49-F238E27FC236}">
                <a16:creationId xmlns:a16="http://schemas.microsoft.com/office/drawing/2014/main" id="{C77EC4C4-97E7-4158-9463-3C8E77628FF8}"/>
              </a:ext>
            </a:extLst>
          </p:cNvPr>
          <p:cNvSpPr txBox="1">
            <a:spLocks/>
          </p:cNvSpPr>
          <p:nvPr/>
        </p:nvSpPr>
        <p:spPr>
          <a:xfrm>
            <a:off x="9750727" y="5610355"/>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ANN</a:t>
            </a:r>
            <a:endParaRPr lang="en-CA" sz="1600" b="1" dirty="0"/>
          </a:p>
        </p:txBody>
      </p:sp>
      <p:pic>
        <p:nvPicPr>
          <p:cNvPr id="11" name="Picture 10">
            <a:extLst>
              <a:ext uri="{FF2B5EF4-FFF2-40B4-BE49-F238E27FC236}">
                <a16:creationId xmlns:a16="http://schemas.microsoft.com/office/drawing/2014/main" id="{C179529A-6165-42DA-A46C-92E7D4978178}"/>
              </a:ext>
            </a:extLst>
          </p:cNvPr>
          <p:cNvPicPr>
            <a:picLocks noChangeAspect="1"/>
          </p:cNvPicPr>
          <p:nvPr/>
        </p:nvPicPr>
        <p:blipFill rotWithShape="1">
          <a:blip r:embed="rId2">
            <a:extLst>
              <a:ext uri="{28A0092B-C50C-407E-A947-70E740481C1C}">
                <a14:useLocalDpi xmlns:a14="http://schemas.microsoft.com/office/drawing/2010/main" val="0"/>
              </a:ext>
            </a:extLst>
          </a:blip>
          <a:srcRect l="6325" t="5489" r="8945" b="5198"/>
          <a:stretch/>
        </p:blipFill>
        <p:spPr bwMode="auto">
          <a:xfrm>
            <a:off x="1" y="1871721"/>
            <a:ext cx="3758268" cy="3594623"/>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704FD6D5-624E-4DAC-B1C2-8A1BF739CE43}"/>
              </a:ext>
            </a:extLst>
          </p:cNvPr>
          <p:cNvPicPr>
            <a:picLocks noChangeAspect="1"/>
          </p:cNvPicPr>
          <p:nvPr/>
        </p:nvPicPr>
        <p:blipFill rotWithShape="1">
          <a:blip r:embed="rId3">
            <a:extLst>
              <a:ext uri="{28A0092B-C50C-407E-A947-70E740481C1C}">
                <a14:useLocalDpi xmlns:a14="http://schemas.microsoft.com/office/drawing/2010/main" val="0"/>
              </a:ext>
            </a:extLst>
          </a:blip>
          <a:srcRect l="6907" t="5251" r="8230" b="4700"/>
          <a:stretch/>
        </p:blipFill>
        <p:spPr bwMode="auto">
          <a:xfrm>
            <a:off x="4007476" y="1853754"/>
            <a:ext cx="4062733" cy="3612590"/>
          </a:xfrm>
          <a:prstGeom prst="rect">
            <a:avLst/>
          </a:prstGeom>
          <a:noFill/>
          <a:ln>
            <a:noFill/>
          </a:ln>
          <a:extLst>
            <a:ext uri="{53640926-AAD7-44D8-BBD7-CCE9431645EC}">
              <a14:shadowObscured xmlns:a14="http://schemas.microsoft.com/office/drawing/2010/main"/>
            </a:ext>
          </a:extLst>
        </p:spPr>
      </p:pic>
      <p:pic>
        <p:nvPicPr>
          <p:cNvPr id="13" name="Picture 12">
            <a:extLst>
              <a:ext uri="{FF2B5EF4-FFF2-40B4-BE49-F238E27FC236}">
                <a16:creationId xmlns:a16="http://schemas.microsoft.com/office/drawing/2014/main" id="{CECBFE01-1EAD-4113-A4DB-26A8BE0FB35A}"/>
              </a:ext>
            </a:extLst>
          </p:cNvPr>
          <p:cNvPicPr>
            <a:picLocks noChangeAspect="1"/>
          </p:cNvPicPr>
          <p:nvPr/>
        </p:nvPicPr>
        <p:blipFill rotWithShape="1">
          <a:blip r:embed="rId4">
            <a:extLst>
              <a:ext uri="{28A0092B-C50C-407E-A947-70E740481C1C}">
                <a14:useLocalDpi xmlns:a14="http://schemas.microsoft.com/office/drawing/2010/main" val="0"/>
              </a:ext>
            </a:extLst>
          </a:blip>
          <a:srcRect l="6608" t="5728" r="8945" b="4762"/>
          <a:stretch/>
        </p:blipFill>
        <p:spPr bwMode="auto">
          <a:xfrm>
            <a:off x="8221211" y="1853754"/>
            <a:ext cx="3960629" cy="3612589"/>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087161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Ottawa Dataset – Daily Performance</a:t>
            </a:r>
            <a:endParaRPr lang="en-CA" dirty="0"/>
          </a:p>
        </p:txBody>
      </p:sp>
      <p:pic>
        <p:nvPicPr>
          <p:cNvPr id="7" name="Content Placeholder 6">
            <a:extLst>
              <a:ext uri="{FF2B5EF4-FFF2-40B4-BE49-F238E27FC236}">
                <a16:creationId xmlns:a16="http://schemas.microsoft.com/office/drawing/2014/main" id="{E5FF22C4-4C4D-45D0-A018-E70424CF720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220" t="5967" r="6260"/>
          <a:stretch/>
        </p:blipFill>
        <p:spPr bwMode="auto">
          <a:xfrm>
            <a:off x="1451579" y="1932234"/>
            <a:ext cx="4845840" cy="3853909"/>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8248936C-0A3E-4C2D-9CFE-7503C8F77F81}"/>
              </a:ext>
            </a:extLst>
          </p:cNvPr>
          <p:cNvPicPr>
            <a:picLocks noChangeAspect="1"/>
          </p:cNvPicPr>
          <p:nvPr/>
        </p:nvPicPr>
        <p:blipFill rotWithShape="1">
          <a:blip r:embed="rId3">
            <a:extLst>
              <a:ext uri="{28A0092B-C50C-407E-A947-70E740481C1C}">
                <a14:useLocalDpi xmlns:a14="http://schemas.microsoft.com/office/drawing/2010/main" val="0"/>
              </a:ext>
            </a:extLst>
          </a:blip>
          <a:srcRect l="6440" t="5489" r="6798"/>
          <a:stretch/>
        </p:blipFill>
        <p:spPr bwMode="auto">
          <a:xfrm>
            <a:off x="6811860" y="1932234"/>
            <a:ext cx="4720468" cy="3853909"/>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7614463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Ottawa Dataset – Daily Performance</a:t>
            </a:r>
            <a:endParaRPr lang="en-CA" dirty="0"/>
          </a:p>
        </p:txBody>
      </p:sp>
      <p:sp>
        <p:nvSpPr>
          <p:cNvPr id="49" name="Content Placeholder 2">
            <a:extLst>
              <a:ext uri="{FF2B5EF4-FFF2-40B4-BE49-F238E27FC236}">
                <a16:creationId xmlns:a16="http://schemas.microsoft.com/office/drawing/2014/main" id="{415FFAF2-E3F4-4754-86C9-6BB3F6573A2F}"/>
              </a:ext>
            </a:extLst>
          </p:cNvPr>
          <p:cNvSpPr txBox="1">
            <a:spLocks/>
          </p:cNvSpPr>
          <p:nvPr/>
        </p:nvSpPr>
        <p:spPr>
          <a:xfrm>
            <a:off x="1271216" y="5591568"/>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CNN</a:t>
            </a:r>
            <a:endParaRPr lang="en-CA" sz="1600" b="1" dirty="0"/>
          </a:p>
        </p:txBody>
      </p:sp>
      <p:sp>
        <p:nvSpPr>
          <p:cNvPr id="60" name="Content Placeholder 2">
            <a:extLst>
              <a:ext uri="{FF2B5EF4-FFF2-40B4-BE49-F238E27FC236}">
                <a16:creationId xmlns:a16="http://schemas.microsoft.com/office/drawing/2014/main" id="{C46456C6-DDA0-4D94-A496-E65B5D170312}"/>
              </a:ext>
            </a:extLst>
          </p:cNvPr>
          <p:cNvSpPr txBox="1">
            <a:spLocks/>
          </p:cNvSpPr>
          <p:nvPr/>
        </p:nvSpPr>
        <p:spPr>
          <a:xfrm>
            <a:off x="5557214" y="5591568"/>
            <a:ext cx="826808"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LSTM</a:t>
            </a:r>
            <a:endParaRPr lang="en-CA" sz="1600" b="1" dirty="0"/>
          </a:p>
        </p:txBody>
      </p:sp>
      <p:sp>
        <p:nvSpPr>
          <p:cNvPr id="61" name="Content Placeholder 2">
            <a:extLst>
              <a:ext uri="{FF2B5EF4-FFF2-40B4-BE49-F238E27FC236}">
                <a16:creationId xmlns:a16="http://schemas.microsoft.com/office/drawing/2014/main" id="{C77EC4C4-97E7-4158-9463-3C8E77628FF8}"/>
              </a:ext>
            </a:extLst>
          </p:cNvPr>
          <p:cNvSpPr txBox="1">
            <a:spLocks/>
          </p:cNvSpPr>
          <p:nvPr/>
        </p:nvSpPr>
        <p:spPr>
          <a:xfrm>
            <a:off x="9750727" y="5610355"/>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ANN</a:t>
            </a:r>
            <a:endParaRPr lang="en-CA" sz="1600" b="1" dirty="0"/>
          </a:p>
        </p:txBody>
      </p:sp>
      <p:pic>
        <p:nvPicPr>
          <p:cNvPr id="9" name="Picture 8">
            <a:extLst>
              <a:ext uri="{FF2B5EF4-FFF2-40B4-BE49-F238E27FC236}">
                <a16:creationId xmlns:a16="http://schemas.microsoft.com/office/drawing/2014/main" id="{C8050E60-EEB9-4616-864E-5338A5765427}"/>
              </a:ext>
            </a:extLst>
          </p:cNvPr>
          <p:cNvPicPr>
            <a:picLocks noChangeAspect="1"/>
          </p:cNvPicPr>
          <p:nvPr/>
        </p:nvPicPr>
        <p:blipFill rotWithShape="1">
          <a:blip r:embed="rId2">
            <a:extLst>
              <a:ext uri="{28A0092B-C50C-407E-A947-70E740481C1C}">
                <a14:useLocalDpi xmlns:a14="http://schemas.microsoft.com/office/drawing/2010/main" val="0"/>
              </a:ext>
            </a:extLst>
          </a:blip>
          <a:srcRect l="6534" t="6205" r="7692" b="4446"/>
          <a:stretch/>
        </p:blipFill>
        <p:spPr bwMode="auto">
          <a:xfrm>
            <a:off x="0" y="1853754"/>
            <a:ext cx="3741490" cy="3737814"/>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C96D7F0E-7DBC-4763-B81E-66034B4FA0C5}"/>
              </a:ext>
            </a:extLst>
          </p:cNvPr>
          <p:cNvPicPr>
            <a:picLocks noChangeAspect="1"/>
          </p:cNvPicPr>
          <p:nvPr/>
        </p:nvPicPr>
        <p:blipFill rotWithShape="1">
          <a:blip r:embed="rId3">
            <a:extLst>
              <a:ext uri="{28A0092B-C50C-407E-A947-70E740481C1C}">
                <a14:useLocalDpi xmlns:a14="http://schemas.microsoft.com/office/drawing/2010/main" val="0"/>
              </a:ext>
            </a:extLst>
          </a:blip>
          <a:srcRect l="6533" t="5728" r="8229" b="4754"/>
          <a:stretch/>
        </p:blipFill>
        <p:spPr bwMode="auto">
          <a:xfrm>
            <a:off x="3914863" y="1853754"/>
            <a:ext cx="4015527" cy="3756601"/>
          </a:xfrm>
          <a:prstGeom prst="rect">
            <a:avLst/>
          </a:prstGeom>
          <a:noFill/>
          <a:ln>
            <a:noFill/>
          </a:ln>
          <a:extLst>
            <a:ext uri="{53640926-AAD7-44D8-BBD7-CCE9431645EC}">
              <a14:shadowObscured xmlns:a14="http://schemas.microsoft.com/office/drawing/2010/main"/>
            </a:ext>
          </a:extLst>
        </p:spPr>
      </p:pic>
      <p:pic>
        <p:nvPicPr>
          <p:cNvPr id="14" name="Picture 13">
            <a:extLst>
              <a:ext uri="{FF2B5EF4-FFF2-40B4-BE49-F238E27FC236}">
                <a16:creationId xmlns:a16="http://schemas.microsoft.com/office/drawing/2014/main" id="{F6A75E50-4BE2-42A3-8660-2B5C66497799}"/>
              </a:ext>
            </a:extLst>
          </p:cNvPr>
          <p:cNvPicPr>
            <a:picLocks noChangeAspect="1"/>
          </p:cNvPicPr>
          <p:nvPr/>
        </p:nvPicPr>
        <p:blipFill rotWithShape="1">
          <a:blip r:embed="rId4">
            <a:extLst>
              <a:ext uri="{28A0092B-C50C-407E-A947-70E740481C1C}">
                <a14:useLocalDpi xmlns:a14="http://schemas.microsoft.com/office/drawing/2010/main" val="0"/>
              </a:ext>
            </a:extLst>
          </a:blip>
          <a:srcRect l="6572" t="5489" r="7871" b="5040"/>
          <a:stretch/>
        </p:blipFill>
        <p:spPr bwMode="auto">
          <a:xfrm>
            <a:off x="8103764" y="1853754"/>
            <a:ext cx="4152693" cy="373781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981359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Ottawa Dataset – Monthly Performance</a:t>
            </a:r>
            <a:endParaRPr lang="en-CA" dirty="0"/>
          </a:p>
        </p:txBody>
      </p:sp>
      <p:pic>
        <p:nvPicPr>
          <p:cNvPr id="8" name="Picture 7">
            <a:extLst>
              <a:ext uri="{FF2B5EF4-FFF2-40B4-BE49-F238E27FC236}">
                <a16:creationId xmlns:a16="http://schemas.microsoft.com/office/drawing/2014/main" id="{C4FC8BA7-6A8D-4F57-9987-F06240D19E63}"/>
              </a:ext>
            </a:extLst>
          </p:cNvPr>
          <p:cNvPicPr>
            <a:picLocks noChangeAspect="1"/>
          </p:cNvPicPr>
          <p:nvPr/>
        </p:nvPicPr>
        <p:blipFill rotWithShape="1">
          <a:blip r:embed="rId2">
            <a:extLst>
              <a:ext uri="{28A0092B-C50C-407E-A947-70E740481C1C}">
                <a14:useLocalDpi xmlns:a14="http://schemas.microsoft.com/office/drawing/2010/main" val="0"/>
              </a:ext>
            </a:extLst>
          </a:blip>
          <a:srcRect l="2863" t="2625" r="7333"/>
          <a:stretch/>
        </p:blipFill>
        <p:spPr bwMode="auto">
          <a:xfrm>
            <a:off x="1329894" y="1853754"/>
            <a:ext cx="4766106" cy="4199727"/>
          </a:xfrm>
          <a:prstGeom prst="rect">
            <a:avLst/>
          </a:prstGeom>
          <a:noFill/>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3744AEB3-F139-4750-8712-C57BFC160164}"/>
              </a:ext>
            </a:extLst>
          </p:cNvPr>
          <p:cNvPicPr>
            <a:picLocks noChangeAspect="1"/>
          </p:cNvPicPr>
          <p:nvPr/>
        </p:nvPicPr>
        <p:blipFill rotWithShape="1">
          <a:blip r:embed="rId3">
            <a:extLst>
              <a:ext uri="{28A0092B-C50C-407E-A947-70E740481C1C}">
                <a14:useLocalDpi xmlns:a14="http://schemas.microsoft.com/office/drawing/2010/main" val="0"/>
              </a:ext>
            </a:extLst>
          </a:blip>
          <a:srcRect l="5367" t="5489" r="6798"/>
          <a:stretch/>
        </p:blipFill>
        <p:spPr bwMode="auto">
          <a:xfrm>
            <a:off x="6434357" y="1853753"/>
            <a:ext cx="5241764" cy="4227353"/>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5728033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Ottawa Dataset – Monthly Performance</a:t>
            </a:r>
            <a:endParaRPr lang="en-CA" dirty="0"/>
          </a:p>
        </p:txBody>
      </p:sp>
      <p:sp>
        <p:nvSpPr>
          <p:cNvPr id="49" name="Content Placeholder 2">
            <a:extLst>
              <a:ext uri="{FF2B5EF4-FFF2-40B4-BE49-F238E27FC236}">
                <a16:creationId xmlns:a16="http://schemas.microsoft.com/office/drawing/2014/main" id="{415FFAF2-E3F4-4754-86C9-6BB3F6573A2F}"/>
              </a:ext>
            </a:extLst>
          </p:cNvPr>
          <p:cNvSpPr txBox="1">
            <a:spLocks/>
          </p:cNvSpPr>
          <p:nvPr/>
        </p:nvSpPr>
        <p:spPr>
          <a:xfrm>
            <a:off x="1271216" y="5591568"/>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CNN</a:t>
            </a:r>
            <a:endParaRPr lang="en-CA" sz="1600" b="1" dirty="0"/>
          </a:p>
        </p:txBody>
      </p:sp>
      <p:sp>
        <p:nvSpPr>
          <p:cNvPr id="60" name="Content Placeholder 2">
            <a:extLst>
              <a:ext uri="{FF2B5EF4-FFF2-40B4-BE49-F238E27FC236}">
                <a16:creationId xmlns:a16="http://schemas.microsoft.com/office/drawing/2014/main" id="{C46456C6-DDA0-4D94-A496-E65B5D170312}"/>
              </a:ext>
            </a:extLst>
          </p:cNvPr>
          <p:cNvSpPr txBox="1">
            <a:spLocks/>
          </p:cNvSpPr>
          <p:nvPr/>
        </p:nvSpPr>
        <p:spPr>
          <a:xfrm>
            <a:off x="5557214" y="5591568"/>
            <a:ext cx="826808"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LSTM</a:t>
            </a:r>
            <a:endParaRPr lang="en-CA" sz="1600" b="1" dirty="0"/>
          </a:p>
        </p:txBody>
      </p:sp>
      <p:sp>
        <p:nvSpPr>
          <p:cNvPr id="61" name="Content Placeholder 2">
            <a:extLst>
              <a:ext uri="{FF2B5EF4-FFF2-40B4-BE49-F238E27FC236}">
                <a16:creationId xmlns:a16="http://schemas.microsoft.com/office/drawing/2014/main" id="{C77EC4C4-97E7-4158-9463-3C8E77628FF8}"/>
              </a:ext>
            </a:extLst>
          </p:cNvPr>
          <p:cNvSpPr txBox="1">
            <a:spLocks/>
          </p:cNvSpPr>
          <p:nvPr/>
        </p:nvSpPr>
        <p:spPr>
          <a:xfrm>
            <a:off x="9750727" y="5610355"/>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ANN</a:t>
            </a:r>
            <a:endParaRPr lang="en-CA" sz="1600" b="1" dirty="0"/>
          </a:p>
        </p:txBody>
      </p:sp>
      <p:pic>
        <p:nvPicPr>
          <p:cNvPr id="11" name="Picture 10">
            <a:extLst>
              <a:ext uri="{FF2B5EF4-FFF2-40B4-BE49-F238E27FC236}">
                <a16:creationId xmlns:a16="http://schemas.microsoft.com/office/drawing/2014/main" id="{5E489C62-DAB4-4922-AD8B-3F1D81CEB2F1}"/>
              </a:ext>
            </a:extLst>
          </p:cNvPr>
          <p:cNvPicPr>
            <a:picLocks noChangeAspect="1"/>
          </p:cNvPicPr>
          <p:nvPr/>
        </p:nvPicPr>
        <p:blipFill rotWithShape="1">
          <a:blip r:embed="rId2">
            <a:extLst>
              <a:ext uri="{28A0092B-C50C-407E-A947-70E740481C1C}">
                <a14:useLocalDpi xmlns:a14="http://schemas.microsoft.com/office/drawing/2010/main" val="0"/>
              </a:ext>
            </a:extLst>
          </a:blip>
          <a:srcRect l="6952" t="5728" r="8587" b="5538"/>
          <a:stretch/>
        </p:blipFill>
        <p:spPr bwMode="auto">
          <a:xfrm>
            <a:off x="1" y="1853754"/>
            <a:ext cx="3707934" cy="3756601"/>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8A1E27E4-82DE-4B07-8D81-F9395B1D9764}"/>
              </a:ext>
            </a:extLst>
          </p:cNvPr>
          <p:cNvPicPr>
            <a:picLocks noChangeAspect="1"/>
          </p:cNvPicPr>
          <p:nvPr/>
        </p:nvPicPr>
        <p:blipFill rotWithShape="1">
          <a:blip r:embed="rId3">
            <a:extLst>
              <a:ext uri="{28A0092B-C50C-407E-A947-70E740481C1C}">
                <a14:useLocalDpi xmlns:a14="http://schemas.microsoft.com/office/drawing/2010/main" val="0"/>
              </a:ext>
            </a:extLst>
          </a:blip>
          <a:srcRect l="6244" t="6684" r="8765" b="5962"/>
          <a:stretch/>
        </p:blipFill>
        <p:spPr bwMode="auto">
          <a:xfrm>
            <a:off x="3880781" y="1867498"/>
            <a:ext cx="3786758" cy="3724070"/>
          </a:xfrm>
          <a:prstGeom prst="rect">
            <a:avLst/>
          </a:prstGeom>
          <a:noFill/>
          <a:ln>
            <a:noFill/>
          </a:ln>
          <a:extLst>
            <a:ext uri="{53640926-AAD7-44D8-BBD7-CCE9431645EC}">
              <a14:shadowObscured xmlns:a14="http://schemas.microsoft.com/office/drawing/2010/main"/>
            </a:ext>
          </a:extLst>
        </p:spPr>
      </p:pic>
      <p:pic>
        <p:nvPicPr>
          <p:cNvPr id="13" name="Picture 12">
            <a:extLst>
              <a:ext uri="{FF2B5EF4-FFF2-40B4-BE49-F238E27FC236}">
                <a16:creationId xmlns:a16="http://schemas.microsoft.com/office/drawing/2014/main" id="{23F1C4DA-281F-48E9-9807-971FC83ECAF8}"/>
              </a:ext>
            </a:extLst>
          </p:cNvPr>
          <p:cNvPicPr>
            <a:picLocks noChangeAspect="1"/>
          </p:cNvPicPr>
          <p:nvPr/>
        </p:nvPicPr>
        <p:blipFill rotWithShape="1">
          <a:blip r:embed="rId4">
            <a:extLst>
              <a:ext uri="{28A0092B-C50C-407E-A947-70E740481C1C}">
                <a14:useLocalDpi xmlns:a14="http://schemas.microsoft.com/office/drawing/2010/main" val="0"/>
              </a:ext>
            </a:extLst>
          </a:blip>
          <a:srcRect l="6578" t="5729" r="8945" b="4426"/>
          <a:stretch/>
        </p:blipFill>
        <p:spPr bwMode="auto">
          <a:xfrm>
            <a:off x="7787287" y="1867498"/>
            <a:ext cx="4373461" cy="374285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94765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The Benchmark Techniques – Seasonal Naïve Forecaster</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85000" lnSpcReduction="20000"/>
          </a:bodyPr>
          <a:lstStyle/>
          <a:p>
            <a:r>
              <a:rPr lang="en-US" dirty="0"/>
              <a:t>The naive forecaster is a simple forecaster based on a random walk model; it is frequently used as a starting point for developing more sophisticated forecasters.</a:t>
            </a:r>
          </a:p>
          <a:p>
            <a:r>
              <a:rPr lang="en-US" dirty="0"/>
              <a:t>It is used to demonstrate how much value forecasters add in comparison – if a simple naive forecaster outperforms a more complex forecasting model, we know that the complex model adds little value.</a:t>
            </a:r>
          </a:p>
          <a:p>
            <a:r>
              <a:rPr lang="en-US" dirty="0"/>
              <a:t>According to Bracale et al., "the simplest method to anticipate the next value in a time series is to assume it will have the same values as the current value," which serves as the foundation for the naive forecaster.</a:t>
            </a:r>
          </a:p>
          <a:p>
            <a:r>
              <a:rPr lang="en-US" dirty="0"/>
              <a:t>The Seasonal Nave Forecaster (SNF) enhances the naïve forecaster by taking seasonal trends into account. </a:t>
            </a:r>
          </a:p>
          <a:p>
            <a:r>
              <a:rPr lang="en-US" dirty="0"/>
              <a:t>The naive formula uses the most recent observed value as the future value, whereas the seasonal naive formula uses the previous season's value.</a:t>
            </a:r>
            <a:endParaRPr lang="en-CA" dirty="0"/>
          </a:p>
        </p:txBody>
      </p:sp>
    </p:spTree>
    <p:extLst>
      <p:ext uri="{BB962C8B-B14F-4D97-AF65-F5344CB8AC3E}">
        <p14:creationId xmlns:p14="http://schemas.microsoft.com/office/powerpoint/2010/main" val="416388844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Ottawa Dataset – Overall Seasonal Performance</a:t>
            </a:r>
            <a:endParaRPr lang="en-CA" dirty="0"/>
          </a:p>
        </p:txBody>
      </p:sp>
      <p:pic>
        <p:nvPicPr>
          <p:cNvPr id="5" name="Picture 4">
            <a:extLst>
              <a:ext uri="{FF2B5EF4-FFF2-40B4-BE49-F238E27FC236}">
                <a16:creationId xmlns:a16="http://schemas.microsoft.com/office/drawing/2014/main" id="{0D26B21E-83CA-4013-B0AF-51A107F8CDC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51579" y="1853753"/>
            <a:ext cx="4644421" cy="4143375"/>
          </a:xfrm>
          <a:prstGeom prst="rect">
            <a:avLst/>
          </a:prstGeom>
          <a:noFill/>
          <a:ln>
            <a:noFill/>
          </a:ln>
        </p:spPr>
      </p:pic>
      <p:pic>
        <p:nvPicPr>
          <p:cNvPr id="6" name="Picture 5">
            <a:extLst>
              <a:ext uri="{FF2B5EF4-FFF2-40B4-BE49-F238E27FC236}">
                <a16:creationId xmlns:a16="http://schemas.microsoft.com/office/drawing/2014/main" id="{B554FF53-BF08-4226-A42C-821BB8AB5919}"/>
              </a:ext>
            </a:extLst>
          </p:cNvPr>
          <p:cNvPicPr>
            <a:picLocks noChangeAspect="1"/>
          </p:cNvPicPr>
          <p:nvPr/>
        </p:nvPicPr>
        <p:blipFill rotWithShape="1">
          <a:blip r:embed="rId3">
            <a:extLst>
              <a:ext uri="{28A0092B-C50C-407E-A947-70E740481C1C}">
                <a14:useLocalDpi xmlns:a14="http://schemas.microsoft.com/office/drawing/2010/main" val="0"/>
              </a:ext>
            </a:extLst>
          </a:blip>
          <a:srcRect l="2505" t="5489" r="7692"/>
          <a:stretch/>
        </p:blipFill>
        <p:spPr bwMode="auto">
          <a:xfrm>
            <a:off x="6400800" y="1853753"/>
            <a:ext cx="5343788" cy="414337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307654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Saint John Dataset – Hourly Performance</a:t>
            </a:r>
            <a:endParaRPr lang="en-CA" dirty="0"/>
          </a:p>
        </p:txBody>
      </p:sp>
      <p:pic>
        <p:nvPicPr>
          <p:cNvPr id="7" name="Picture 6">
            <a:extLst>
              <a:ext uri="{FF2B5EF4-FFF2-40B4-BE49-F238E27FC236}">
                <a16:creationId xmlns:a16="http://schemas.microsoft.com/office/drawing/2014/main" id="{16042B64-2B43-4062-82A1-626DB764D3EE}"/>
              </a:ext>
            </a:extLst>
          </p:cNvPr>
          <p:cNvPicPr>
            <a:picLocks noChangeAspect="1"/>
          </p:cNvPicPr>
          <p:nvPr/>
        </p:nvPicPr>
        <p:blipFill rotWithShape="1">
          <a:blip r:embed="rId2">
            <a:extLst>
              <a:ext uri="{28A0092B-C50C-407E-A947-70E740481C1C}">
                <a14:useLocalDpi xmlns:a14="http://schemas.microsoft.com/office/drawing/2010/main" val="0"/>
              </a:ext>
            </a:extLst>
          </a:blip>
          <a:srcRect l="4114" t="5489" r="8408"/>
          <a:stretch/>
        </p:blipFill>
        <p:spPr bwMode="auto">
          <a:xfrm>
            <a:off x="1451579" y="1962411"/>
            <a:ext cx="4991166" cy="3922186"/>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37E4701E-08EB-476D-B4F3-8B55A674B23F}"/>
              </a:ext>
            </a:extLst>
          </p:cNvPr>
          <p:cNvPicPr>
            <a:picLocks noChangeAspect="1"/>
          </p:cNvPicPr>
          <p:nvPr/>
        </p:nvPicPr>
        <p:blipFill rotWithShape="1">
          <a:blip r:embed="rId3">
            <a:extLst>
              <a:ext uri="{28A0092B-C50C-407E-A947-70E740481C1C}">
                <a14:useLocalDpi xmlns:a14="http://schemas.microsoft.com/office/drawing/2010/main" val="0"/>
              </a:ext>
            </a:extLst>
          </a:blip>
          <a:srcRect l="5187" t="5967" r="8408"/>
          <a:stretch/>
        </p:blipFill>
        <p:spPr bwMode="auto">
          <a:xfrm>
            <a:off x="7046753" y="1962411"/>
            <a:ext cx="4807774" cy="392218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02427243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Saint John Dataset – Hourly Performance</a:t>
            </a:r>
            <a:endParaRPr lang="en-CA" dirty="0"/>
          </a:p>
        </p:txBody>
      </p:sp>
      <p:sp>
        <p:nvSpPr>
          <p:cNvPr id="49" name="Content Placeholder 2">
            <a:extLst>
              <a:ext uri="{FF2B5EF4-FFF2-40B4-BE49-F238E27FC236}">
                <a16:creationId xmlns:a16="http://schemas.microsoft.com/office/drawing/2014/main" id="{415FFAF2-E3F4-4754-86C9-6BB3F6573A2F}"/>
              </a:ext>
            </a:extLst>
          </p:cNvPr>
          <p:cNvSpPr txBox="1">
            <a:spLocks/>
          </p:cNvSpPr>
          <p:nvPr/>
        </p:nvSpPr>
        <p:spPr>
          <a:xfrm>
            <a:off x="1271216" y="5591568"/>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CNN</a:t>
            </a:r>
            <a:endParaRPr lang="en-CA" sz="1600" b="1" dirty="0"/>
          </a:p>
        </p:txBody>
      </p:sp>
      <p:sp>
        <p:nvSpPr>
          <p:cNvPr id="60" name="Content Placeholder 2">
            <a:extLst>
              <a:ext uri="{FF2B5EF4-FFF2-40B4-BE49-F238E27FC236}">
                <a16:creationId xmlns:a16="http://schemas.microsoft.com/office/drawing/2014/main" id="{C46456C6-DDA0-4D94-A496-E65B5D170312}"/>
              </a:ext>
            </a:extLst>
          </p:cNvPr>
          <p:cNvSpPr txBox="1">
            <a:spLocks/>
          </p:cNvSpPr>
          <p:nvPr/>
        </p:nvSpPr>
        <p:spPr>
          <a:xfrm>
            <a:off x="5557214" y="5591568"/>
            <a:ext cx="826808"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LSTM</a:t>
            </a:r>
            <a:endParaRPr lang="en-CA" sz="1600" b="1" dirty="0"/>
          </a:p>
        </p:txBody>
      </p:sp>
      <p:sp>
        <p:nvSpPr>
          <p:cNvPr id="61" name="Content Placeholder 2">
            <a:extLst>
              <a:ext uri="{FF2B5EF4-FFF2-40B4-BE49-F238E27FC236}">
                <a16:creationId xmlns:a16="http://schemas.microsoft.com/office/drawing/2014/main" id="{C77EC4C4-97E7-4158-9463-3C8E77628FF8}"/>
              </a:ext>
            </a:extLst>
          </p:cNvPr>
          <p:cNvSpPr txBox="1">
            <a:spLocks/>
          </p:cNvSpPr>
          <p:nvPr/>
        </p:nvSpPr>
        <p:spPr>
          <a:xfrm>
            <a:off x="9750727" y="5610355"/>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ANN</a:t>
            </a:r>
            <a:endParaRPr lang="en-CA" sz="1600" b="1" dirty="0"/>
          </a:p>
        </p:txBody>
      </p:sp>
      <p:pic>
        <p:nvPicPr>
          <p:cNvPr id="9" name="Picture 8">
            <a:extLst>
              <a:ext uri="{FF2B5EF4-FFF2-40B4-BE49-F238E27FC236}">
                <a16:creationId xmlns:a16="http://schemas.microsoft.com/office/drawing/2014/main" id="{9C819767-1FAE-40C8-8FDF-ED10E635FA14}"/>
              </a:ext>
            </a:extLst>
          </p:cNvPr>
          <p:cNvPicPr>
            <a:picLocks noChangeAspect="1"/>
          </p:cNvPicPr>
          <p:nvPr/>
        </p:nvPicPr>
        <p:blipFill rotWithShape="1">
          <a:blip r:embed="rId2">
            <a:extLst>
              <a:ext uri="{28A0092B-C50C-407E-A947-70E740481C1C}">
                <a14:useLocalDpi xmlns:a14="http://schemas.microsoft.com/office/drawing/2010/main" val="0"/>
              </a:ext>
            </a:extLst>
          </a:blip>
          <a:srcRect l="8139" t="6205" r="8587" b="5156"/>
          <a:stretch/>
        </p:blipFill>
        <p:spPr bwMode="auto">
          <a:xfrm>
            <a:off x="-7182" y="1853753"/>
            <a:ext cx="3948799" cy="3756602"/>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634F3ABF-6DAB-49EB-9680-3193ECEB9689}"/>
              </a:ext>
            </a:extLst>
          </p:cNvPr>
          <p:cNvPicPr>
            <a:picLocks noChangeAspect="1"/>
          </p:cNvPicPr>
          <p:nvPr/>
        </p:nvPicPr>
        <p:blipFill rotWithShape="1">
          <a:blip r:embed="rId3">
            <a:extLst>
              <a:ext uri="{28A0092B-C50C-407E-A947-70E740481C1C}">
                <a14:useLocalDpi xmlns:a14="http://schemas.microsoft.com/office/drawing/2010/main" val="0"/>
              </a:ext>
            </a:extLst>
          </a:blip>
          <a:srcRect l="7633" t="5967" r="8229" b="5316"/>
          <a:stretch/>
        </p:blipFill>
        <p:spPr bwMode="auto">
          <a:xfrm>
            <a:off x="4072239" y="1853753"/>
            <a:ext cx="3872135" cy="3756602"/>
          </a:xfrm>
          <a:prstGeom prst="rect">
            <a:avLst/>
          </a:prstGeom>
          <a:noFill/>
          <a:ln>
            <a:noFill/>
          </a:ln>
          <a:extLst>
            <a:ext uri="{53640926-AAD7-44D8-BBD7-CCE9431645EC}">
              <a14:shadowObscured xmlns:a14="http://schemas.microsoft.com/office/drawing/2010/main"/>
            </a:ext>
          </a:extLst>
        </p:spPr>
      </p:pic>
      <p:pic>
        <p:nvPicPr>
          <p:cNvPr id="15" name="Picture 14">
            <a:extLst>
              <a:ext uri="{FF2B5EF4-FFF2-40B4-BE49-F238E27FC236}">
                <a16:creationId xmlns:a16="http://schemas.microsoft.com/office/drawing/2014/main" id="{D773DBD0-8DA8-483C-A2A2-69CA5D447C38}"/>
              </a:ext>
            </a:extLst>
          </p:cNvPr>
          <p:cNvPicPr>
            <a:picLocks noChangeAspect="1"/>
          </p:cNvPicPr>
          <p:nvPr/>
        </p:nvPicPr>
        <p:blipFill rotWithShape="1">
          <a:blip r:embed="rId4">
            <a:extLst>
              <a:ext uri="{28A0092B-C50C-407E-A947-70E740481C1C}">
                <a14:useLocalDpi xmlns:a14="http://schemas.microsoft.com/office/drawing/2010/main" val="0"/>
              </a:ext>
            </a:extLst>
          </a:blip>
          <a:srcRect l="7980" t="5728" r="8766" b="3853"/>
          <a:stretch/>
        </p:blipFill>
        <p:spPr bwMode="auto">
          <a:xfrm>
            <a:off x="8017256" y="1853752"/>
            <a:ext cx="4162944" cy="375660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3472310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Saint John Dataset – Daily Performance</a:t>
            </a:r>
            <a:endParaRPr lang="en-CA" dirty="0"/>
          </a:p>
        </p:txBody>
      </p:sp>
      <p:pic>
        <p:nvPicPr>
          <p:cNvPr id="8" name="Picture 7">
            <a:extLst>
              <a:ext uri="{FF2B5EF4-FFF2-40B4-BE49-F238E27FC236}">
                <a16:creationId xmlns:a16="http://schemas.microsoft.com/office/drawing/2014/main" id="{2E1822B3-AC67-415D-8032-2013E03806DD}"/>
              </a:ext>
            </a:extLst>
          </p:cNvPr>
          <p:cNvPicPr>
            <a:picLocks noChangeAspect="1"/>
          </p:cNvPicPr>
          <p:nvPr/>
        </p:nvPicPr>
        <p:blipFill rotWithShape="1">
          <a:blip r:embed="rId2">
            <a:extLst>
              <a:ext uri="{28A0092B-C50C-407E-A947-70E740481C1C}">
                <a14:useLocalDpi xmlns:a14="http://schemas.microsoft.com/office/drawing/2010/main" val="0"/>
              </a:ext>
            </a:extLst>
          </a:blip>
          <a:srcRect l="4114" t="5967" r="6977"/>
          <a:stretch/>
        </p:blipFill>
        <p:spPr bwMode="auto">
          <a:xfrm>
            <a:off x="1137146" y="1853754"/>
            <a:ext cx="5314950" cy="4213225"/>
          </a:xfrm>
          <a:prstGeom prst="rect">
            <a:avLst/>
          </a:prstGeom>
          <a:noFill/>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3F3D4655-8C8B-4980-A8BF-890103A45A8F}"/>
              </a:ext>
            </a:extLst>
          </p:cNvPr>
          <p:cNvPicPr>
            <a:picLocks noChangeAspect="1"/>
          </p:cNvPicPr>
          <p:nvPr/>
        </p:nvPicPr>
        <p:blipFill rotWithShape="1">
          <a:blip r:embed="rId3">
            <a:extLst>
              <a:ext uri="{28A0092B-C50C-407E-A947-70E740481C1C}">
                <a14:useLocalDpi xmlns:a14="http://schemas.microsoft.com/office/drawing/2010/main" val="0"/>
              </a:ext>
            </a:extLst>
          </a:blip>
          <a:srcRect l="5009" t="2148" r="6798" b="-1"/>
          <a:stretch/>
        </p:blipFill>
        <p:spPr bwMode="auto">
          <a:xfrm>
            <a:off x="6887362" y="1853754"/>
            <a:ext cx="5058110" cy="420696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7360287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Saint John Dataset – Daily Performance</a:t>
            </a:r>
            <a:endParaRPr lang="en-CA" dirty="0"/>
          </a:p>
        </p:txBody>
      </p:sp>
      <p:sp>
        <p:nvSpPr>
          <p:cNvPr id="49" name="Content Placeholder 2">
            <a:extLst>
              <a:ext uri="{FF2B5EF4-FFF2-40B4-BE49-F238E27FC236}">
                <a16:creationId xmlns:a16="http://schemas.microsoft.com/office/drawing/2014/main" id="{415FFAF2-E3F4-4754-86C9-6BB3F6573A2F}"/>
              </a:ext>
            </a:extLst>
          </p:cNvPr>
          <p:cNvSpPr txBox="1">
            <a:spLocks/>
          </p:cNvSpPr>
          <p:nvPr/>
        </p:nvSpPr>
        <p:spPr>
          <a:xfrm>
            <a:off x="1271216" y="5591568"/>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CNN</a:t>
            </a:r>
            <a:endParaRPr lang="en-CA" sz="1600" b="1" dirty="0"/>
          </a:p>
        </p:txBody>
      </p:sp>
      <p:sp>
        <p:nvSpPr>
          <p:cNvPr id="60" name="Content Placeholder 2">
            <a:extLst>
              <a:ext uri="{FF2B5EF4-FFF2-40B4-BE49-F238E27FC236}">
                <a16:creationId xmlns:a16="http://schemas.microsoft.com/office/drawing/2014/main" id="{C46456C6-DDA0-4D94-A496-E65B5D170312}"/>
              </a:ext>
            </a:extLst>
          </p:cNvPr>
          <p:cNvSpPr txBox="1">
            <a:spLocks/>
          </p:cNvSpPr>
          <p:nvPr/>
        </p:nvSpPr>
        <p:spPr>
          <a:xfrm>
            <a:off x="5557214" y="5591568"/>
            <a:ext cx="826808"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LSTM</a:t>
            </a:r>
            <a:endParaRPr lang="en-CA" sz="1600" b="1" dirty="0"/>
          </a:p>
        </p:txBody>
      </p:sp>
      <p:sp>
        <p:nvSpPr>
          <p:cNvPr id="61" name="Content Placeholder 2">
            <a:extLst>
              <a:ext uri="{FF2B5EF4-FFF2-40B4-BE49-F238E27FC236}">
                <a16:creationId xmlns:a16="http://schemas.microsoft.com/office/drawing/2014/main" id="{C77EC4C4-97E7-4158-9463-3C8E77628FF8}"/>
              </a:ext>
            </a:extLst>
          </p:cNvPr>
          <p:cNvSpPr txBox="1">
            <a:spLocks/>
          </p:cNvSpPr>
          <p:nvPr/>
        </p:nvSpPr>
        <p:spPr>
          <a:xfrm>
            <a:off x="9750727" y="5610355"/>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ANN</a:t>
            </a:r>
            <a:endParaRPr lang="en-CA" sz="1600" b="1" dirty="0"/>
          </a:p>
        </p:txBody>
      </p:sp>
      <p:pic>
        <p:nvPicPr>
          <p:cNvPr id="11" name="Picture 10">
            <a:extLst>
              <a:ext uri="{FF2B5EF4-FFF2-40B4-BE49-F238E27FC236}">
                <a16:creationId xmlns:a16="http://schemas.microsoft.com/office/drawing/2014/main" id="{2AEAA3CE-8C86-4478-B606-E2818C6EBB3B}"/>
              </a:ext>
            </a:extLst>
          </p:cNvPr>
          <p:cNvPicPr>
            <a:picLocks noChangeAspect="1"/>
          </p:cNvPicPr>
          <p:nvPr/>
        </p:nvPicPr>
        <p:blipFill rotWithShape="1">
          <a:blip r:embed="rId2">
            <a:extLst>
              <a:ext uri="{28A0092B-C50C-407E-A947-70E740481C1C}">
                <a14:useLocalDpi xmlns:a14="http://schemas.microsoft.com/office/drawing/2010/main" val="0"/>
              </a:ext>
            </a:extLst>
          </a:blip>
          <a:srcRect l="8168" t="5967" r="8408" b="4679"/>
          <a:stretch/>
        </p:blipFill>
        <p:spPr bwMode="auto">
          <a:xfrm>
            <a:off x="0" y="1853754"/>
            <a:ext cx="4013195" cy="3756601"/>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6FABE0C9-65AB-4C31-A892-494BAFC10CC3}"/>
              </a:ext>
            </a:extLst>
          </p:cNvPr>
          <p:cNvPicPr>
            <a:picLocks noChangeAspect="1"/>
          </p:cNvPicPr>
          <p:nvPr/>
        </p:nvPicPr>
        <p:blipFill rotWithShape="1">
          <a:blip r:embed="rId3">
            <a:extLst>
              <a:ext uri="{28A0092B-C50C-407E-A947-70E740481C1C}">
                <a14:useLocalDpi xmlns:a14="http://schemas.microsoft.com/office/drawing/2010/main" val="0"/>
              </a:ext>
            </a:extLst>
          </a:blip>
          <a:srcRect l="7869" t="6444" r="9124" b="4504"/>
          <a:stretch/>
        </p:blipFill>
        <p:spPr bwMode="auto">
          <a:xfrm>
            <a:off x="4121792" y="1853754"/>
            <a:ext cx="3948417" cy="3737814"/>
          </a:xfrm>
          <a:prstGeom prst="rect">
            <a:avLst/>
          </a:prstGeom>
          <a:noFill/>
          <a:ln>
            <a:noFill/>
          </a:ln>
          <a:extLst>
            <a:ext uri="{53640926-AAD7-44D8-BBD7-CCE9431645EC}">
              <a14:shadowObscured xmlns:a14="http://schemas.microsoft.com/office/drawing/2010/main"/>
            </a:ext>
          </a:extLst>
        </p:spPr>
      </p:pic>
      <p:pic>
        <p:nvPicPr>
          <p:cNvPr id="13" name="Picture 12">
            <a:extLst>
              <a:ext uri="{FF2B5EF4-FFF2-40B4-BE49-F238E27FC236}">
                <a16:creationId xmlns:a16="http://schemas.microsoft.com/office/drawing/2014/main" id="{A34A19FC-8385-46A3-8E40-5353F7BBB8BA}"/>
              </a:ext>
            </a:extLst>
          </p:cNvPr>
          <p:cNvPicPr>
            <a:picLocks noChangeAspect="1"/>
          </p:cNvPicPr>
          <p:nvPr/>
        </p:nvPicPr>
        <p:blipFill rotWithShape="1">
          <a:blip r:embed="rId4">
            <a:extLst>
              <a:ext uri="{28A0092B-C50C-407E-A947-70E740481C1C}">
                <a14:useLocalDpi xmlns:a14="http://schemas.microsoft.com/office/drawing/2010/main" val="0"/>
              </a:ext>
            </a:extLst>
          </a:blip>
          <a:srcRect l="7683" t="6684" r="8230" b="5628"/>
          <a:stretch/>
        </p:blipFill>
        <p:spPr bwMode="auto">
          <a:xfrm>
            <a:off x="8243583" y="1853754"/>
            <a:ext cx="3948417" cy="373781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542274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Saint John Dataset – Monthly Performance</a:t>
            </a:r>
            <a:endParaRPr lang="en-CA" dirty="0"/>
          </a:p>
        </p:txBody>
      </p:sp>
      <p:pic>
        <p:nvPicPr>
          <p:cNvPr id="5" name="Picture 4">
            <a:extLst>
              <a:ext uri="{FF2B5EF4-FFF2-40B4-BE49-F238E27FC236}">
                <a16:creationId xmlns:a16="http://schemas.microsoft.com/office/drawing/2014/main" id="{76E88143-5AD5-4348-8A47-311FA9EA0A0D}"/>
              </a:ext>
            </a:extLst>
          </p:cNvPr>
          <p:cNvPicPr>
            <a:picLocks noChangeAspect="1"/>
          </p:cNvPicPr>
          <p:nvPr/>
        </p:nvPicPr>
        <p:blipFill rotWithShape="1">
          <a:blip r:embed="rId2">
            <a:extLst>
              <a:ext uri="{28A0092B-C50C-407E-A947-70E740481C1C}">
                <a14:useLocalDpi xmlns:a14="http://schemas.microsoft.com/office/drawing/2010/main" val="0"/>
              </a:ext>
            </a:extLst>
          </a:blip>
          <a:srcRect l="3757" t="6205" r="6798"/>
          <a:stretch/>
        </p:blipFill>
        <p:spPr bwMode="auto">
          <a:xfrm>
            <a:off x="1451579" y="1853754"/>
            <a:ext cx="4904740" cy="4199726"/>
          </a:xfrm>
          <a:prstGeom prst="rect">
            <a:avLst/>
          </a:prstGeom>
          <a:noFill/>
          <a:ln>
            <a:noFill/>
          </a:ln>
          <a:extLst>
            <a:ext uri="{53640926-AAD7-44D8-BBD7-CCE9431645EC}">
              <a14:shadowObscured xmlns:a14="http://schemas.microsoft.com/office/drawing/2010/main"/>
            </a:ext>
          </a:extLst>
        </p:spPr>
      </p:pic>
      <p:pic>
        <p:nvPicPr>
          <p:cNvPr id="6" name="Picture 5">
            <a:extLst>
              <a:ext uri="{FF2B5EF4-FFF2-40B4-BE49-F238E27FC236}">
                <a16:creationId xmlns:a16="http://schemas.microsoft.com/office/drawing/2014/main" id="{9C7E6EFB-4AEA-4081-BAEE-4B0D26CAD5CF}"/>
              </a:ext>
            </a:extLst>
          </p:cNvPr>
          <p:cNvPicPr>
            <a:picLocks noChangeAspect="1"/>
          </p:cNvPicPr>
          <p:nvPr/>
        </p:nvPicPr>
        <p:blipFill rotWithShape="1">
          <a:blip r:embed="rId3">
            <a:extLst>
              <a:ext uri="{28A0092B-C50C-407E-A947-70E740481C1C}">
                <a14:useLocalDpi xmlns:a14="http://schemas.microsoft.com/office/drawing/2010/main" val="0"/>
              </a:ext>
            </a:extLst>
          </a:blip>
          <a:srcRect l="5367" t="5967" r="6977"/>
          <a:stretch/>
        </p:blipFill>
        <p:spPr bwMode="auto">
          <a:xfrm>
            <a:off x="6576969" y="1853753"/>
            <a:ext cx="5323694" cy="419972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6979835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Saint John Dataset – Monthly Performance</a:t>
            </a:r>
            <a:endParaRPr lang="en-CA" dirty="0"/>
          </a:p>
        </p:txBody>
      </p:sp>
      <p:sp>
        <p:nvSpPr>
          <p:cNvPr id="49" name="Content Placeholder 2">
            <a:extLst>
              <a:ext uri="{FF2B5EF4-FFF2-40B4-BE49-F238E27FC236}">
                <a16:creationId xmlns:a16="http://schemas.microsoft.com/office/drawing/2014/main" id="{415FFAF2-E3F4-4754-86C9-6BB3F6573A2F}"/>
              </a:ext>
            </a:extLst>
          </p:cNvPr>
          <p:cNvSpPr txBox="1">
            <a:spLocks/>
          </p:cNvSpPr>
          <p:nvPr/>
        </p:nvSpPr>
        <p:spPr>
          <a:xfrm>
            <a:off x="4052758" y="5607989"/>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CNN</a:t>
            </a:r>
            <a:endParaRPr lang="en-CA" sz="1600" b="1" dirty="0"/>
          </a:p>
        </p:txBody>
      </p:sp>
      <p:sp>
        <p:nvSpPr>
          <p:cNvPr id="60" name="Content Placeholder 2">
            <a:extLst>
              <a:ext uri="{FF2B5EF4-FFF2-40B4-BE49-F238E27FC236}">
                <a16:creationId xmlns:a16="http://schemas.microsoft.com/office/drawing/2014/main" id="{C46456C6-DDA0-4D94-A496-E65B5D170312}"/>
              </a:ext>
            </a:extLst>
          </p:cNvPr>
          <p:cNvSpPr txBox="1">
            <a:spLocks/>
          </p:cNvSpPr>
          <p:nvPr/>
        </p:nvSpPr>
        <p:spPr>
          <a:xfrm>
            <a:off x="7049867" y="5621514"/>
            <a:ext cx="826808"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LSTM</a:t>
            </a:r>
            <a:endParaRPr lang="en-CA" sz="1600" b="1" dirty="0"/>
          </a:p>
        </p:txBody>
      </p:sp>
      <p:sp>
        <p:nvSpPr>
          <p:cNvPr id="61" name="Content Placeholder 2">
            <a:extLst>
              <a:ext uri="{FF2B5EF4-FFF2-40B4-BE49-F238E27FC236}">
                <a16:creationId xmlns:a16="http://schemas.microsoft.com/office/drawing/2014/main" id="{C77EC4C4-97E7-4158-9463-3C8E77628FF8}"/>
              </a:ext>
            </a:extLst>
          </p:cNvPr>
          <p:cNvSpPr txBox="1">
            <a:spLocks/>
          </p:cNvSpPr>
          <p:nvPr/>
        </p:nvSpPr>
        <p:spPr>
          <a:xfrm>
            <a:off x="10258555" y="5623761"/>
            <a:ext cx="696002"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ANN</a:t>
            </a:r>
            <a:endParaRPr lang="en-CA" sz="1600" b="1" dirty="0"/>
          </a:p>
        </p:txBody>
      </p:sp>
      <p:pic>
        <p:nvPicPr>
          <p:cNvPr id="9" name="Picture 8">
            <a:extLst>
              <a:ext uri="{FF2B5EF4-FFF2-40B4-BE49-F238E27FC236}">
                <a16:creationId xmlns:a16="http://schemas.microsoft.com/office/drawing/2014/main" id="{B5510E88-7F7F-4771-A72F-5656188023C1}"/>
              </a:ext>
            </a:extLst>
          </p:cNvPr>
          <p:cNvPicPr>
            <a:picLocks noChangeAspect="1"/>
          </p:cNvPicPr>
          <p:nvPr/>
        </p:nvPicPr>
        <p:blipFill rotWithShape="1">
          <a:blip r:embed="rId2">
            <a:extLst>
              <a:ext uri="{28A0092B-C50C-407E-A947-70E740481C1C}">
                <a14:useLocalDpi xmlns:a14="http://schemas.microsoft.com/office/drawing/2010/main" val="0"/>
              </a:ext>
            </a:extLst>
          </a:blip>
          <a:srcRect l="8326" t="5728" r="8765" b="5402"/>
          <a:stretch/>
        </p:blipFill>
        <p:spPr bwMode="auto">
          <a:xfrm>
            <a:off x="2985309" y="1864916"/>
            <a:ext cx="2830900" cy="3745437"/>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6192FDC4-0901-4BE8-83CB-7BDC61C81C58}"/>
              </a:ext>
            </a:extLst>
          </p:cNvPr>
          <p:cNvPicPr>
            <a:picLocks noChangeAspect="1"/>
          </p:cNvPicPr>
          <p:nvPr/>
        </p:nvPicPr>
        <p:blipFill rotWithShape="1">
          <a:blip r:embed="rId3">
            <a:extLst>
              <a:ext uri="{28A0092B-C50C-407E-A947-70E740481C1C}">
                <a14:useLocalDpi xmlns:a14="http://schemas.microsoft.com/office/drawing/2010/main" val="0"/>
              </a:ext>
            </a:extLst>
          </a:blip>
          <a:srcRect l="7976" t="6444" r="8229" b="4810"/>
          <a:stretch/>
        </p:blipFill>
        <p:spPr bwMode="auto">
          <a:xfrm>
            <a:off x="5970617" y="1864915"/>
            <a:ext cx="2985309" cy="3745438"/>
          </a:xfrm>
          <a:prstGeom prst="rect">
            <a:avLst/>
          </a:prstGeom>
          <a:noFill/>
          <a:ln>
            <a:noFill/>
          </a:ln>
          <a:extLst>
            <a:ext uri="{53640926-AAD7-44D8-BBD7-CCE9431645EC}">
              <a14:shadowObscured xmlns:a14="http://schemas.microsoft.com/office/drawing/2010/main"/>
            </a:ext>
          </a:extLst>
        </p:spPr>
      </p:pic>
      <p:pic>
        <p:nvPicPr>
          <p:cNvPr id="14" name="Picture 13">
            <a:extLst>
              <a:ext uri="{FF2B5EF4-FFF2-40B4-BE49-F238E27FC236}">
                <a16:creationId xmlns:a16="http://schemas.microsoft.com/office/drawing/2014/main" id="{5E34835A-2816-4CC9-A66C-C584A6367214}"/>
              </a:ext>
            </a:extLst>
          </p:cNvPr>
          <p:cNvPicPr>
            <a:picLocks noChangeAspect="1"/>
          </p:cNvPicPr>
          <p:nvPr/>
        </p:nvPicPr>
        <p:blipFill rotWithShape="1">
          <a:blip r:embed="rId4">
            <a:extLst>
              <a:ext uri="{28A0092B-C50C-407E-A947-70E740481C1C}">
                <a14:useLocalDpi xmlns:a14="http://schemas.microsoft.com/office/drawing/2010/main" val="0"/>
              </a:ext>
            </a:extLst>
          </a:blip>
          <a:srcRect l="8467" t="6444" r="8766" b="5520"/>
          <a:stretch/>
        </p:blipFill>
        <p:spPr bwMode="auto">
          <a:xfrm>
            <a:off x="9021114" y="1864916"/>
            <a:ext cx="3170885" cy="3726651"/>
          </a:xfrm>
          <a:prstGeom prst="rect">
            <a:avLst/>
          </a:prstGeom>
          <a:noFill/>
          <a:ln>
            <a:noFill/>
          </a:ln>
          <a:extLst>
            <a:ext uri="{53640926-AAD7-44D8-BBD7-CCE9431645EC}">
              <a14:shadowObscured xmlns:a14="http://schemas.microsoft.com/office/drawing/2010/main"/>
            </a:ext>
          </a:extLst>
        </p:spPr>
      </p:pic>
      <p:pic>
        <p:nvPicPr>
          <p:cNvPr id="15" name="Picture 14">
            <a:extLst>
              <a:ext uri="{FF2B5EF4-FFF2-40B4-BE49-F238E27FC236}">
                <a16:creationId xmlns:a16="http://schemas.microsoft.com/office/drawing/2014/main" id="{620812F6-1E3D-4CA3-B787-37C29DD4E9C6}"/>
              </a:ext>
            </a:extLst>
          </p:cNvPr>
          <p:cNvPicPr>
            <a:picLocks noChangeAspect="1"/>
          </p:cNvPicPr>
          <p:nvPr/>
        </p:nvPicPr>
        <p:blipFill rotWithShape="1">
          <a:blip r:embed="rId5">
            <a:extLst>
              <a:ext uri="{28A0092B-C50C-407E-A947-70E740481C1C}">
                <a14:useLocalDpi xmlns:a14="http://schemas.microsoft.com/office/drawing/2010/main" val="0"/>
              </a:ext>
            </a:extLst>
          </a:blip>
          <a:srcRect l="8270" t="5968" r="8766" b="4240"/>
          <a:stretch/>
        </p:blipFill>
        <p:spPr bwMode="auto">
          <a:xfrm>
            <a:off x="1" y="1864917"/>
            <a:ext cx="2830900" cy="3745438"/>
          </a:xfrm>
          <a:prstGeom prst="rect">
            <a:avLst/>
          </a:prstGeom>
          <a:noFill/>
          <a:ln>
            <a:noFill/>
          </a:ln>
          <a:extLst>
            <a:ext uri="{53640926-AAD7-44D8-BBD7-CCE9431645EC}">
              <a14:shadowObscured xmlns:a14="http://schemas.microsoft.com/office/drawing/2010/main"/>
            </a:ext>
          </a:extLst>
        </p:spPr>
      </p:pic>
      <p:sp>
        <p:nvSpPr>
          <p:cNvPr id="16" name="Content Placeholder 2">
            <a:extLst>
              <a:ext uri="{FF2B5EF4-FFF2-40B4-BE49-F238E27FC236}">
                <a16:creationId xmlns:a16="http://schemas.microsoft.com/office/drawing/2014/main" id="{F5BA7181-6D37-4AB8-85A2-5D2DCB5A28AE}"/>
              </a:ext>
            </a:extLst>
          </p:cNvPr>
          <p:cNvSpPr txBox="1">
            <a:spLocks/>
          </p:cNvSpPr>
          <p:nvPr/>
        </p:nvSpPr>
        <p:spPr>
          <a:xfrm>
            <a:off x="988300" y="5621514"/>
            <a:ext cx="926558" cy="4619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1600" b="1" dirty="0"/>
              <a:t>ARIMA</a:t>
            </a:r>
            <a:endParaRPr lang="en-CA" sz="1600" b="1" dirty="0"/>
          </a:p>
        </p:txBody>
      </p:sp>
    </p:spTree>
    <p:extLst>
      <p:ext uri="{BB962C8B-B14F-4D97-AF65-F5344CB8AC3E}">
        <p14:creationId xmlns:p14="http://schemas.microsoft.com/office/powerpoint/2010/main" val="352768340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The Saint John Dataset – Overall Seasonal Performance</a:t>
            </a:r>
            <a:endParaRPr lang="en-CA" dirty="0"/>
          </a:p>
        </p:txBody>
      </p:sp>
      <p:pic>
        <p:nvPicPr>
          <p:cNvPr id="8" name="Picture 7">
            <a:extLst>
              <a:ext uri="{FF2B5EF4-FFF2-40B4-BE49-F238E27FC236}">
                <a16:creationId xmlns:a16="http://schemas.microsoft.com/office/drawing/2014/main" id="{D59591C3-84E0-4350-85B9-2708801B13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51579" y="1853753"/>
            <a:ext cx="4738458" cy="4093960"/>
          </a:xfrm>
          <a:prstGeom prst="rect">
            <a:avLst/>
          </a:prstGeom>
          <a:noFill/>
          <a:ln>
            <a:noFill/>
          </a:ln>
        </p:spPr>
      </p:pic>
      <p:pic>
        <p:nvPicPr>
          <p:cNvPr id="9" name="Picture 8">
            <a:extLst>
              <a:ext uri="{FF2B5EF4-FFF2-40B4-BE49-F238E27FC236}">
                <a16:creationId xmlns:a16="http://schemas.microsoft.com/office/drawing/2014/main" id="{3311F0AD-4789-4AC9-92A4-AC5E45992739}"/>
              </a:ext>
            </a:extLst>
          </p:cNvPr>
          <p:cNvPicPr>
            <a:picLocks noChangeAspect="1"/>
          </p:cNvPicPr>
          <p:nvPr/>
        </p:nvPicPr>
        <p:blipFill rotWithShape="1">
          <a:blip r:embed="rId3">
            <a:extLst>
              <a:ext uri="{28A0092B-C50C-407E-A947-70E740481C1C}">
                <a14:useLocalDpi xmlns:a14="http://schemas.microsoft.com/office/drawing/2010/main" val="0"/>
              </a:ext>
            </a:extLst>
          </a:blip>
          <a:srcRect l="3757" t="5967" r="8050"/>
          <a:stretch/>
        </p:blipFill>
        <p:spPr bwMode="auto">
          <a:xfrm>
            <a:off x="6781810" y="1946245"/>
            <a:ext cx="5121859" cy="400146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4546878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Summary</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p:txBody>
          <a:bodyPr>
            <a:normAutofit fontScale="92500" lnSpcReduction="20000"/>
          </a:bodyPr>
          <a:lstStyle/>
          <a:p>
            <a:r>
              <a:rPr lang="en-US" sz="1800" dirty="0"/>
              <a:t>Four benchmark algorithms were compared to two deep learning techniques, CNN and LSTM.</a:t>
            </a:r>
          </a:p>
          <a:p>
            <a:r>
              <a:rPr lang="en-US" sz="1800" dirty="0"/>
              <a:t>We obtained the overall performance in terms of forecasting regular load and daily peaks.</a:t>
            </a:r>
          </a:p>
          <a:p>
            <a:r>
              <a:rPr lang="en-US" sz="1800" dirty="0"/>
              <a:t>In terms of overall accuracy, the CNN, LSTM, and ANN algorithms were the most accurate.</a:t>
            </a:r>
          </a:p>
          <a:p>
            <a:r>
              <a:rPr lang="en-US" sz="1800" dirty="0"/>
              <a:t>The performance of all algorithms was then evaluated across all datasets on hourly, daily, monthly, and seasonal predictions.</a:t>
            </a:r>
          </a:p>
          <a:p>
            <a:r>
              <a:rPr lang="en-US" sz="1800" dirty="0"/>
              <a:t>In the Toronto and Ottawa datasets, the CNN, ANN, and LSTM were ranked first, second, and third across all time periods and seasons, respectively.</a:t>
            </a:r>
          </a:p>
          <a:p>
            <a:r>
              <a:rPr lang="en-US" sz="1800" dirty="0"/>
              <a:t>In the Saint John dataset, CNN, ANN, and LSTM remained the top forecasters overall. However, the ARIMA algorithm performed better in a few cases during the winter months of January, November, and December.</a:t>
            </a:r>
          </a:p>
        </p:txBody>
      </p:sp>
    </p:spTree>
    <p:extLst>
      <p:ext uri="{BB962C8B-B14F-4D97-AF65-F5344CB8AC3E}">
        <p14:creationId xmlns:p14="http://schemas.microsoft.com/office/powerpoint/2010/main" val="311722938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Summary</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p:txBody>
          <a:bodyPr>
            <a:normAutofit fontScale="92500" lnSpcReduction="20000"/>
          </a:bodyPr>
          <a:lstStyle/>
          <a:p>
            <a:r>
              <a:rPr lang="en-US" sz="1800" dirty="0"/>
              <a:t>Throughout the rest of the year, the ARIMA performed poorly. This is to be expected because different algorithms perform better or worse on different datasets or over different time periods.</a:t>
            </a:r>
          </a:p>
          <a:p>
            <a:r>
              <a:rPr lang="en-US" sz="1800" dirty="0"/>
              <a:t>Across all time periods, the CNN and LSTM performed admirably in forecasting the test datasets.</a:t>
            </a:r>
          </a:p>
          <a:p>
            <a:r>
              <a:rPr lang="en-US" sz="1800" dirty="0"/>
              <a:t>The SNF had the worst overall performance across all time periods and seasons.</a:t>
            </a:r>
          </a:p>
          <a:p>
            <a:r>
              <a:rPr lang="en-US" sz="1800" dirty="0"/>
              <a:t>The LSTM outperformed the ANN in a number of cases, and their predictions were generally quite similar.</a:t>
            </a:r>
          </a:p>
          <a:p>
            <a:r>
              <a:rPr lang="en-US" sz="1800" dirty="0"/>
              <a:t>Consider the monthly time period of the Saint John dataset as an example. The LSTM outperformed the ANN over the course of six months.</a:t>
            </a:r>
          </a:p>
          <a:p>
            <a:r>
              <a:rPr lang="en-US" sz="1800" dirty="0"/>
              <a:t>As a result, we can conclude that deep learning techniques like CNN and LSTM are useful and can help researchers and utilities improve load forecasting accuracy.</a:t>
            </a:r>
            <a:endParaRPr lang="en-CA" sz="1800" dirty="0"/>
          </a:p>
        </p:txBody>
      </p:sp>
    </p:spTree>
    <p:extLst>
      <p:ext uri="{BB962C8B-B14F-4D97-AF65-F5344CB8AC3E}">
        <p14:creationId xmlns:p14="http://schemas.microsoft.com/office/powerpoint/2010/main" val="3427099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The Benchmark Techniques – Seasonal Naïve Forecaster</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lnSpcReduction="10000"/>
          </a:bodyPr>
          <a:lstStyle/>
          <a:p>
            <a:r>
              <a:rPr lang="en-US" dirty="0"/>
              <a:t>The SNF can be expressed mathematically using the simple relationship shown below.</a:t>
            </a:r>
          </a:p>
          <a:p>
            <a:endParaRPr lang="en-US" dirty="0"/>
          </a:p>
          <a:p>
            <a:endParaRPr lang="en-US" dirty="0"/>
          </a:p>
          <a:p>
            <a:r>
              <a:rPr lang="en-US" dirty="0"/>
              <a:t>We used the previous week's lag for the SNF forecaster in this work.</a:t>
            </a:r>
          </a:p>
          <a:p>
            <a:r>
              <a:rPr lang="en-US" dirty="0"/>
              <a:t>The SNF forecaster is ideal for making short-term forecasts of variables that are generally stable or vary in a consistent manner.</a:t>
            </a:r>
          </a:p>
          <a:p>
            <a:r>
              <a:rPr lang="en-US" dirty="0"/>
              <a:t>It is, however, ineffective at forecasting time series data that fluctuate significantly or are susceptible to irregular elements such as temperature.</a:t>
            </a:r>
            <a:endParaRPr lang="en-CA" dirty="0"/>
          </a:p>
        </p:txBody>
      </p:sp>
      <p:graphicFrame>
        <p:nvGraphicFramePr>
          <p:cNvPr id="5" name="Object 4">
            <a:extLst>
              <a:ext uri="{FF2B5EF4-FFF2-40B4-BE49-F238E27FC236}">
                <a16:creationId xmlns:a16="http://schemas.microsoft.com/office/drawing/2014/main" id="{18328BD0-F2E6-44A9-A637-5B61A7277ABD}"/>
              </a:ext>
            </a:extLst>
          </p:cNvPr>
          <p:cNvGraphicFramePr>
            <a:graphicFrameLocks noChangeAspect="1"/>
          </p:cNvGraphicFramePr>
          <p:nvPr>
            <p:extLst>
              <p:ext uri="{D42A27DB-BD31-4B8C-83A1-F6EECF244321}">
                <p14:modId xmlns:p14="http://schemas.microsoft.com/office/powerpoint/2010/main" val="315427448"/>
              </p:ext>
            </p:extLst>
          </p:nvPr>
        </p:nvGraphicFramePr>
        <p:xfrm>
          <a:off x="5522040" y="2667597"/>
          <a:ext cx="1147920" cy="469885"/>
        </p:xfrm>
        <a:graphic>
          <a:graphicData uri="http://schemas.openxmlformats.org/presentationml/2006/ole">
            <mc:AlternateContent xmlns:mc="http://schemas.openxmlformats.org/markup-compatibility/2006">
              <mc:Choice xmlns:v="urn:schemas-microsoft-com:vml" Requires="v">
                <p:oleObj spid="_x0000_s2134" name="Equation" r:id="rId3" imgW="884062" imgH="361866" progId="Equation.DSMT4">
                  <p:embed/>
                </p:oleObj>
              </mc:Choice>
              <mc:Fallback>
                <p:oleObj name="Equation" r:id="rId3" imgW="884062" imgH="361866" progId="Equation.DSMT4">
                  <p:embed/>
                  <p:pic>
                    <p:nvPicPr>
                      <p:cNvPr id="5" name="Object 4">
                        <a:extLst>
                          <a:ext uri="{FF2B5EF4-FFF2-40B4-BE49-F238E27FC236}">
                            <a16:creationId xmlns:a16="http://schemas.microsoft.com/office/drawing/2014/main" id="{18328BD0-F2E6-44A9-A637-5B61A7277ABD}"/>
                          </a:ext>
                        </a:extLst>
                      </p:cNvPr>
                      <p:cNvPicPr/>
                      <p:nvPr/>
                    </p:nvPicPr>
                    <p:blipFill>
                      <a:blip r:embed="rId4"/>
                      <a:stretch>
                        <a:fillRect/>
                      </a:stretch>
                    </p:blipFill>
                    <p:spPr>
                      <a:xfrm>
                        <a:off x="5522040" y="2667597"/>
                        <a:ext cx="1147920" cy="469885"/>
                      </a:xfrm>
                      <a:prstGeom prst="rect">
                        <a:avLst/>
                      </a:prstGeom>
                    </p:spPr>
                  </p:pic>
                </p:oleObj>
              </mc:Fallback>
            </mc:AlternateContent>
          </a:graphicData>
        </a:graphic>
      </p:graphicFrame>
    </p:spTree>
    <p:extLst>
      <p:ext uri="{BB962C8B-B14F-4D97-AF65-F5344CB8AC3E}">
        <p14:creationId xmlns:p14="http://schemas.microsoft.com/office/powerpoint/2010/main" val="299811926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Contributions</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a:xfrm>
            <a:off x="1451579" y="2015732"/>
            <a:ext cx="9603275" cy="4116620"/>
          </a:xfrm>
        </p:spPr>
        <p:txBody>
          <a:bodyPr>
            <a:normAutofit fontScale="92500" lnSpcReduction="20000"/>
          </a:bodyPr>
          <a:lstStyle/>
          <a:p>
            <a:r>
              <a:rPr lang="en-US" sz="1600" dirty="0"/>
              <a:t>Deep learning techniques are being considered due to their exceptional performance when applied to a wide range of problems.</a:t>
            </a:r>
          </a:p>
          <a:p>
            <a:r>
              <a:rPr lang="en-US" sz="1600" dirty="0"/>
              <a:t>By comparing their performance to that of conventional forecasters, the CNN and LSTM were evaluated for their added value.</a:t>
            </a:r>
          </a:p>
          <a:p>
            <a:r>
              <a:rPr lang="en-US" sz="1600" dirty="0"/>
              <a:t>We compared accuracy in terms of overall detection as well as daily peak forecasts.</a:t>
            </a:r>
          </a:p>
          <a:p>
            <a:r>
              <a:rPr lang="en-US" sz="1600" dirty="0"/>
              <a:t>This study contributes to the maturation of the ongoing debate over the use of untested deep learning methods in load forecasting.</a:t>
            </a:r>
          </a:p>
          <a:p>
            <a:r>
              <a:rPr lang="en-US" sz="1600" dirty="0"/>
              <a:t>We created algorithms that are more adaptable to external factors like annual increases in electricity demand or temperature shifts.</a:t>
            </a:r>
          </a:p>
          <a:p>
            <a:r>
              <a:rPr lang="en-US" sz="1600" dirty="0"/>
              <a:t>We created forecasters that can recognize complex data relationships without explicit user input.</a:t>
            </a:r>
          </a:p>
          <a:p>
            <a:r>
              <a:rPr lang="en-US" sz="1600" dirty="0"/>
              <a:t>We carried out analysis that was tailored to three distinct datasets.</a:t>
            </a:r>
          </a:p>
          <a:p>
            <a:r>
              <a:rPr lang="en-US" sz="1600" dirty="0"/>
              <a:t>Furthermore, because we used publicly available data for our analysis, this work will be reproducible, serving as a valuable benchmark for future research both within and outside of our smart-grid team.</a:t>
            </a:r>
            <a:endParaRPr lang="en-CA" sz="1600" dirty="0"/>
          </a:p>
        </p:txBody>
      </p:sp>
    </p:spTree>
    <p:extLst>
      <p:ext uri="{BB962C8B-B14F-4D97-AF65-F5344CB8AC3E}">
        <p14:creationId xmlns:p14="http://schemas.microsoft.com/office/powerpoint/2010/main" val="17158275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Future Work</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p:txBody>
          <a:bodyPr>
            <a:normAutofit fontScale="92500" lnSpcReduction="20000"/>
          </a:bodyPr>
          <a:lstStyle/>
          <a:p>
            <a:r>
              <a:rPr lang="en-US" sz="1800" dirty="0"/>
              <a:t>Several future research directions include increasing forecaster accuracy, incorporating more exogenous variables, developing more complex algorithms that are hybrids or improved models of the ones used here, forecasting the width of daily peaks, implementing more deep learning algorithms, developing separate models to forecast different days and months (e.g., summer, winter), and incorporating a holiday indicator as an input that specifies which days are holidays and when they are not.</a:t>
            </a:r>
          </a:p>
          <a:p>
            <a:r>
              <a:rPr lang="en-US" sz="1800" dirty="0"/>
              <a:t>The ARIMA forecaster's accuracy can be improved by using the SARIMAX model, which incorporates exogenous variables and seasonality.</a:t>
            </a:r>
          </a:p>
          <a:p>
            <a:r>
              <a:rPr lang="en-US" sz="1800" dirty="0"/>
              <a:t>By including additional exogenous variables, such as those used by the MLR forecaster, the performance of the ANN, CNN, and LSTM forecasters can be improved.</a:t>
            </a:r>
          </a:p>
          <a:p>
            <a:r>
              <a:rPr lang="en-US" sz="1800" dirty="0"/>
              <a:t>Depending on the analyst's goals, weather variables such as humidity, dewpoint, and wind direction/speed can be used in addition to temperature.</a:t>
            </a:r>
          </a:p>
          <a:p>
            <a:endParaRPr lang="en-CA" sz="1800" dirty="0"/>
          </a:p>
        </p:txBody>
      </p:sp>
    </p:spTree>
    <p:extLst>
      <p:ext uri="{BB962C8B-B14F-4D97-AF65-F5344CB8AC3E}">
        <p14:creationId xmlns:p14="http://schemas.microsoft.com/office/powerpoint/2010/main" val="61189895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Future Work</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p:txBody>
          <a:bodyPr>
            <a:normAutofit/>
          </a:bodyPr>
          <a:lstStyle/>
          <a:p>
            <a:r>
              <a:rPr lang="en-US" sz="1800" dirty="0"/>
              <a:t>When it comes to daily peaks, utilities benefit from knowing when and how long they will last. Determining the width of demand peaks is another approach.</a:t>
            </a:r>
          </a:p>
          <a:p>
            <a:r>
              <a:rPr lang="en-US" sz="1800" dirty="0"/>
              <a:t>Hybrid models that incorporate CNNs and LSTMs may be an option, as some researchers have observed improved performance when the two are combined.</a:t>
            </a:r>
          </a:p>
          <a:p>
            <a:r>
              <a:rPr lang="en-US" sz="1800" dirty="0"/>
              <a:t>Certain researchers have observed improved performance when separate models are created to forecast specific days, such as weekdays and weekends, or specific months, such as winter and summer.</a:t>
            </a:r>
          </a:p>
        </p:txBody>
      </p:sp>
    </p:spTree>
    <p:extLst>
      <p:ext uri="{BB962C8B-B14F-4D97-AF65-F5344CB8AC3E}">
        <p14:creationId xmlns:p14="http://schemas.microsoft.com/office/powerpoint/2010/main" val="56083848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A4E38-9296-4085-A203-0B43DA4D127A}"/>
              </a:ext>
            </a:extLst>
          </p:cNvPr>
          <p:cNvSpPr>
            <a:spLocks noGrp="1"/>
          </p:cNvSpPr>
          <p:nvPr>
            <p:ph type="ctrTitle"/>
          </p:nvPr>
        </p:nvSpPr>
        <p:spPr>
          <a:xfrm>
            <a:off x="2417779" y="2583809"/>
            <a:ext cx="8637073" cy="759920"/>
          </a:xfrm>
        </p:spPr>
        <p:txBody>
          <a:bodyPr>
            <a:normAutofit/>
          </a:bodyPr>
          <a:lstStyle/>
          <a:p>
            <a:pPr algn="ctr"/>
            <a:r>
              <a:rPr lang="en-US" sz="4800" cap="none" dirty="0"/>
              <a:t>Thank you for your attention </a:t>
            </a:r>
            <a:r>
              <a:rPr lang="en-US" sz="4800" cap="none" dirty="0">
                <a:sym typeface="Wingdings" panose="05000000000000000000" pitchFamily="2" charset="2"/>
              </a:rPr>
              <a:t></a:t>
            </a:r>
            <a:endParaRPr lang="en-CA" sz="4800" cap="none" dirty="0"/>
          </a:p>
        </p:txBody>
      </p:sp>
      <p:sp>
        <p:nvSpPr>
          <p:cNvPr id="7" name="Title 1">
            <a:extLst>
              <a:ext uri="{FF2B5EF4-FFF2-40B4-BE49-F238E27FC236}">
                <a16:creationId xmlns:a16="http://schemas.microsoft.com/office/drawing/2014/main" id="{FF21A87F-D02B-42D1-AE3A-E4DFFE231565}"/>
              </a:ext>
            </a:extLst>
          </p:cNvPr>
          <p:cNvSpPr txBox="1">
            <a:spLocks/>
          </p:cNvSpPr>
          <p:nvPr/>
        </p:nvSpPr>
        <p:spPr>
          <a:xfrm>
            <a:off x="2417778" y="3682767"/>
            <a:ext cx="8637073" cy="635483"/>
          </a:xfrm>
          <a:prstGeom prst="rect">
            <a:avLst/>
          </a:prstGeom>
        </p:spPr>
        <p:txBody>
          <a:bodyPr vert="horz" lIns="91440" tIns="45720" rIns="91440" bIns="0" rtlCol="0" anchor="b">
            <a:normAutofit lnSpcReduction="10000"/>
          </a:bodyPr>
          <a:lstStyle>
            <a:lvl1pPr algn="l" defTabSz="914400" rtl="0" eaLnBrk="1" latinLnBrk="0" hangingPunct="1">
              <a:lnSpc>
                <a:spcPct val="90000"/>
              </a:lnSpc>
              <a:spcBef>
                <a:spcPct val="0"/>
              </a:spcBef>
              <a:buNone/>
              <a:defRPr sz="6600" b="0" i="0" kern="1200" cap="all">
                <a:solidFill>
                  <a:schemeClr val="tx1"/>
                </a:solidFill>
                <a:effectLst/>
                <a:latin typeface="+mj-lt"/>
                <a:ea typeface="+mj-ea"/>
                <a:cs typeface="+mj-cs"/>
              </a:defRPr>
            </a:lvl1pPr>
          </a:lstStyle>
          <a:p>
            <a:pPr algn="ctr"/>
            <a:r>
              <a:rPr lang="en-US" sz="4800" cap="none" dirty="0">
                <a:sym typeface="Wingdings" panose="05000000000000000000" pitchFamily="2" charset="2"/>
              </a:rPr>
              <a:t>Merci pour votre attention </a:t>
            </a:r>
            <a:endParaRPr lang="en-CA" sz="4800" cap="none" dirty="0"/>
          </a:p>
        </p:txBody>
      </p:sp>
    </p:spTree>
    <p:extLst>
      <p:ext uri="{BB962C8B-B14F-4D97-AF65-F5344CB8AC3E}">
        <p14:creationId xmlns:p14="http://schemas.microsoft.com/office/powerpoint/2010/main" val="480236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C96A5-7FF6-487E-981E-309E4BEFE5C7}"/>
              </a:ext>
            </a:extLst>
          </p:cNvPr>
          <p:cNvSpPr>
            <a:spLocks noGrp="1"/>
          </p:cNvSpPr>
          <p:nvPr>
            <p:ph type="title"/>
          </p:nvPr>
        </p:nvSpPr>
        <p:spPr/>
        <p:txBody>
          <a:bodyPr/>
          <a:lstStyle/>
          <a:p>
            <a:r>
              <a:rPr lang="en-US" cap="none" dirty="0"/>
              <a:t>The Benchmark Techniques – Multiple Linear Regression</a:t>
            </a:r>
            <a:endParaRPr lang="en-CA" dirty="0"/>
          </a:p>
        </p:txBody>
      </p:sp>
      <p:sp>
        <p:nvSpPr>
          <p:cNvPr id="3" name="Content Placeholder 2">
            <a:extLst>
              <a:ext uri="{FF2B5EF4-FFF2-40B4-BE49-F238E27FC236}">
                <a16:creationId xmlns:a16="http://schemas.microsoft.com/office/drawing/2014/main" id="{72A1B68C-8A2F-4205-AB38-42339DF5EF8F}"/>
              </a:ext>
            </a:extLst>
          </p:cNvPr>
          <p:cNvSpPr>
            <a:spLocks noGrp="1"/>
          </p:cNvSpPr>
          <p:nvPr>
            <p:ph idx="1"/>
          </p:nvPr>
        </p:nvSpPr>
        <p:spPr/>
        <p:txBody>
          <a:bodyPr>
            <a:normAutofit fontScale="85000" lnSpcReduction="10000"/>
          </a:bodyPr>
          <a:lstStyle/>
          <a:p>
            <a:r>
              <a:rPr lang="en-US" sz="1600" dirty="0"/>
              <a:t>Multiple linear regression (MLR) is a popular statistical technique for forecasting load.</a:t>
            </a:r>
          </a:p>
          <a:p>
            <a:r>
              <a:rPr lang="en-US" sz="1600" dirty="0"/>
              <a:t>The relationships between a continuous dependent variable and one or more independent variables are modeled by MLR forecasters.</a:t>
            </a:r>
          </a:p>
          <a:p>
            <a:r>
              <a:rPr lang="en-US" sz="1600" dirty="0"/>
              <a:t>Mathematically, an MLR with two independent variables is expressed as:</a:t>
            </a:r>
          </a:p>
          <a:p>
            <a:endParaRPr lang="en-US" sz="1600" dirty="0"/>
          </a:p>
          <a:p>
            <a:r>
              <a:rPr lang="en-US" sz="1600" dirty="0"/>
              <a:t>The accuracy of MLRs is primarily determined by the relationships between the data and the independent variables included.</a:t>
            </a:r>
          </a:p>
          <a:p>
            <a:r>
              <a:rPr lang="en-US" sz="1600" dirty="0"/>
              <a:t>Increasing the number of relevant independent variables improves predictive accuracy in general, but the improvement eventually becomes negligible.</a:t>
            </a:r>
          </a:p>
          <a:p>
            <a:r>
              <a:rPr lang="en-US" sz="1600" dirty="0"/>
              <a:t>MLRs can simulate non-linear relationships but only with explicit user specifications.</a:t>
            </a:r>
          </a:p>
          <a:p>
            <a:r>
              <a:rPr lang="en-US" sz="1600" dirty="0"/>
              <a:t>Furthermore, MLRs are incapable of learning and adapting intelligently to data changes caused by newer factors.</a:t>
            </a:r>
            <a:endParaRPr lang="en-CA" sz="1600" dirty="0"/>
          </a:p>
        </p:txBody>
      </p:sp>
      <p:graphicFrame>
        <p:nvGraphicFramePr>
          <p:cNvPr id="4" name="Object 3">
            <a:extLst>
              <a:ext uri="{FF2B5EF4-FFF2-40B4-BE49-F238E27FC236}">
                <a16:creationId xmlns:a16="http://schemas.microsoft.com/office/drawing/2014/main" id="{43B7ED41-7CE8-4CDD-9521-6A0737977A36}"/>
              </a:ext>
            </a:extLst>
          </p:cNvPr>
          <p:cNvGraphicFramePr>
            <a:graphicFrameLocks noChangeAspect="1"/>
          </p:cNvGraphicFramePr>
          <p:nvPr>
            <p:extLst>
              <p:ext uri="{D42A27DB-BD31-4B8C-83A1-F6EECF244321}">
                <p14:modId xmlns:p14="http://schemas.microsoft.com/office/powerpoint/2010/main" val="2713128869"/>
              </p:ext>
            </p:extLst>
          </p:nvPr>
        </p:nvGraphicFramePr>
        <p:xfrm>
          <a:off x="4986789" y="3335799"/>
          <a:ext cx="1925739" cy="303848"/>
        </p:xfrm>
        <a:graphic>
          <a:graphicData uri="http://schemas.openxmlformats.org/presentationml/2006/ole">
            <mc:AlternateContent xmlns:mc="http://schemas.openxmlformats.org/markup-compatibility/2006">
              <mc:Choice xmlns:v="urn:schemas-microsoft-com:vml" Requires="v">
                <p:oleObj spid="_x0000_s6200" name="Equation" r:id="rId3" imgW="2234205" imgH="352224" progId="Equation.DSMT4">
                  <p:embed/>
                </p:oleObj>
              </mc:Choice>
              <mc:Fallback>
                <p:oleObj name="Equation" r:id="rId3" imgW="2234205" imgH="352224" progId="Equation.DSMT4">
                  <p:embed/>
                  <p:pic>
                    <p:nvPicPr>
                      <p:cNvPr id="0" name=""/>
                      <p:cNvPicPr/>
                      <p:nvPr/>
                    </p:nvPicPr>
                    <p:blipFill>
                      <a:blip r:embed="rId4"/>
                      <a:stretch>
                        <a:fillRect/>
                      </a:stretch>
                    </p:blipFill>
                    <p:spPr>
                      <a:xfrm>
                        <a:off x="4986789" y="3335799"/>
                        <a:ext cx="1925739" cy="303848"/>
                      </a:xfrm>
                      <a:prstGeom prst="rect">
                        <a:avLst/>
                      </a:prstGeom>
                    </p:spPr>
                  </p:pic>
                </p:oleObj>
              </mc:Fallback>
            </mc:AlternateContent>
          </a:graphicData>
        </a:graphic>
      </p:graphicFrame>
    </p:spTree>
    <p:extLst>
      <p:ext uri="{BB962C8B-B14F-4D97-AF65-F5344CB8AC3E}">
        <p14:creationId xmlns:p14="http://schemas.microsoft.com/office/powerpoint/2010/main" val="1599244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The Benchmark Techniques – ARIMA Forecaster</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85000" lnSpcReduction="10000"/>
          </a:bodyPr>
          <a:lstStyle/>
          <a:p>
            <a:r>
              <a:rPr lang="en-US" dirty="0"/>
              <a:t>Box and Jenkins developed the autoregressive integrated moving average (ARIMA) forecaster in 1970. As a result, it's also known as the Box-Jenkins model.</a:t>
            </a:r>
          </a:p>
          <a:p>
            <a:r>
              <a:rPr lang="en-US" dirty="0"/>
              <a:t>The ARIMA forecaster is arguably one of the most well-known and widely used statistical forecasting techniques for load forecasting.</a:t>
            </a:r>
          </a:p>
          <a:p>
            <a:r>
              <a:rPr lang="en-US" dirty="0"/>
              <a:t>This technique family, as the name implies, is made up of three main components: a) a "autoregression" portion that models the series' relationship with its past values (lagged values); </a:t>
            </a:r>
          </a:p>
          <a:p>
            <a:r>
              <a:rPr lang="en-US" dirty="0"/>
              <a:t>b) a "moving average" portion that models the forecast as a function of past forecast errors (lagged forecast errors); and c) a "integrated" portion that makes the series stationary.</a:t>
            </a:r>
          </a:p>
          <a:p>
            <a:r>
              <a:rPr lang="en-US" dirty="0"/>
              <a:t>To denote the ARIMA model type, specific integer values are assigned to the parameters.  The ARIMA model is denoted by ARIMA (p, d, q).</a:t>
            </a:r>
          </a:p>
        </p:txBody>
      </p:sp>
    </p:spTree>
    <p:extLst>
      <p:ext uri="{BB962C8B-B14F-4D97-AF65-F5344CB8AC3E}">
        <p14:creationId xmlns:p14="http://schemas.microsoft.com/office/powerpoint/2010/main" val="351933561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TM04033921[[fn=Damask]]</Template>
  <TotalTime>915</TotalTime>
  <Words>5805</Words>
  <Application>Microsoft Office PowerPoint</Application>
  <PresentationFormat>Widescreen</PresentationFormat>
  <Paragraphs>336</Paragraphs>
  <Slides>73</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73</vt:i4>
      </vt:variant>
    </vt:vector>
  </HeadingPairs>
  <TitlesOfParts>
    <vt:vector size="77" baseType="lpstr">
      <vt:lpstr>Arial</vt:lpstr>
      <vt:lpstr>Gill Sans MT</vt:lpstr>
      <vt:lpstr>Gallery</vt:lpstr>
      <vt:lpstr>Equation</vt:lpstr>
      <vt:lpstr>Deep Learning Techniques for Forecasting Electrical Loads</vt:lpstr>
      <vt:lpstr>Introduction</vt:lpstr>
      <vt:lpstr>Factors That Affect the Load Demand</vt:lpstr>
      <vt:lpstr>Peak Load Demand</vt:lpstr>
      <vt:lpstr>Load Forecasting Horizons</vt:lpstr>
      <vt:lpstr>The Benchmark Techniques – Seasonal Naïve Forecaster</vt:lpstr>
      <vt:lpstr>The Benchmark Techniques – Seasonal Naïve Forecaster</vt:lpstr>
      <vt:lpstr>The Benchmark Techniques – Multiple Linear Regression</vt:lpstr>
      <vt:lpstr>The Benchmark Techniques – ARIMA Forecaster</vt:lpstr>
      <vt:lpstr>The Benchmark Techniques – ARIMA Forecaster</vt:lpstr>
      <vt:lpstr>The Benchmark Techniques – ANNSTLF Forecaster</vt:lpstr>
      <vt:lpstr>The Benchmark Techniques – ANNSTLF Forecaster</vt:lpstr>
      <vt:lpstr>The Benchmark Techniques – ANNSTLF Forecaster</vt:lpstr>
      <vt:lpstr>Deep Learning Techniques</vt:lpstr>
      <vt:lpstr>Deep Learning Techniques</vt:lpstr>
      <vt:lpstr>Deep Learning Techniques – Long Short-Term Memory (LSTM)</vt:lpstr>
      <vt:lpstr>Deep Learning Techniques – Long Short-Term Memory (LSTM)</vt:lpstr>
      <vt:lpstr>Deep Learning Techniques – Long Short-Term Memory (LSTM)</vt:lpstr>
      <vt:lpstr>Deep Learning Techniques – Convolutional Neural Networks (CNNs)</vt:lpstr>
      <vt:lpstr>Deep Learning Techniques – Convolutional Neural Networks (CNNs)</vt:lpstr>
      <vt:lpstr>Deep Learning Techniques – Convolutional Neural Networks (CNNs)</vt:lpstr>
      <vt:lpstr>The Myth of the One-Size-Fits-All Technique</vt:lpstr>
      <vt:lpstr>Performance Metrics</vt:lpstr>
      <vt:lpstr>Investigation</vt:lpstr>
      <vt:lpstr>Datasets</vt:lpstr>
      <vt:lpstr>Datasets</vt:lpstr>
      <vt:lpstr>Dataset - Preparation</vt:lpstr>
      <vt:lpstr>Implementation Specifications – Benchmark - SNF / MLR</vt:lpstr>
      <vt:lpstr>Implementation Specifications – Benchmark - ARIMA</vt:lpstr>
      <vt:lpstr>Implementation Specifications – Benchmark - ANNSTLF</vt:lpstr>
      <vt:lpstr>Implementation Specifications – Benchmark - ANNSTLF</vt:lpstr>
      <vt:lpstr>Implementation Specifications – Benchmark - ANNSTLF</vt:lpstr>
      <vt:lpstr>Implementation Specifications – Deep Learning - LSTM</vt:lpstr>
      <vt:lpstr>Implementation Specifications – Deep Learning - LSTM</vt:lpstr>
      <vt:lpstr>Implementation Specifications – Deep Learning - CNN</vt:lpstr>
      <vt:lpstr>Method Analysis</vt:lpstr>
      <vt:lpstr>Method Analysis</vt:lpstr>
      <vt:lpstr>Peak Detection Accuracy – Quick Note</vt:lpstr>
      <vt:lpstr>Peak Detection Accuracy – Quick Note</vt:lpstr>
      <vt:lpstr>Overall Performance – Toronto Dataset</vt:lpstr>
      <vt:lpstr>Overall Performance – Toronto Dataset</vt:lpstr>
      <vt:lpstr>Overall Performance – Ottawa Dataset</vt:lpstr>
      <vt:lpstr>Overall Performance – Ottawa Dataset</vt:lpstr>
      <vt:lpstr>Overall Performance – Saint John Dataset</vt:lpstr>
      <vt:lpstr>Overall Performance – Saint John Dataset</vt:lpstr>
      <vt:lpstr>Conclusion Based on Overall Performance</vt:lpstr>
      <vt:lpstr>The Toronto Dataset – Hourly Performance</vt:lpstr>
      <vt:lpstr>The Toronto Dataset – Hourly Performance</vt:lpstr>
      <vt:lpstr>The Toronto Dataset – Daily Performance</vt:lpstr>
      <vt:lpstr>The Toronto Dataset – Daily Performance</vt:lpstr>
      <vt:lpstr>The Toronto Dataset – Monthly Performance</vt:lpstr>
      <vt:lpstr>The Toronto Dataset – Monthly Performance</vt:lpstr>
      <vt:lpstr>The Toronto Dataset – Overall Seasonal Performance</vt:lpstr>
      <vt:lpstr>The Ottawa Dataset – Hourly Performance</vt:lpstr>
      <vt:lpstr>The Ottawa Dataset – Hourly Performance</vt:lpstr>
      <vt:lpstr>The Ottawa Dataset – Daily Performance</vt:lpstr>
      <vt:lpstr>The Ottawa Dataset – Daily Performance</vt:lpstr>
      <vt:lpstr>The Ottawa Dataset – Monthly Performance</vt:lpstr>
      <vt:lpstr>The Ottawa Dataset – Monthly Performance</vt:lpstr>
      <vt:lpstr>The Ottawa Dataset – Overall Seasonal Performance</vt:lpstr>
      <vt:lpstr>The Saint John Dataset – Hourly Performance</vt:lpstr>
      <vt:lpstr>The Saint John Dataset – Hourly Performance</vt:lpstr>
      <vt:lpstr>The Saint John Dataset – Daily Performance</vt:lpstr>
      <vt:lpstr>The Saint John Dataset – Daily Performance</vt:lpstr>
      <vt:lpstr>The Saint John Dataset – Monthly Performance</vt:lpstr>
      <vt:lpstr>The Saint John Dataset – Monthly Performance</vt:lpstr>
      <vt:lpstr>The Saint John Dataset – Overall Seasonal Performance</vt:lpstr>
      <vt:lpstr>Summary</vt:lpstr>
      <vt:lpstr>Summary</vt:lpstr>
      <vt:lpstr>Contributions</vt:lpstr>
      <vt:lpstr>Future Work</vt:lpstr>
      <vt:lpstr>Future Work</vt:lpstr>
      <vt:lpstr>Thank you for your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Techniques in Load Forecasting</dc:title>
  <dc:creator>Tolulope Olugbenga</dc:creator>
  <cp:lastModifiedBy>Tolulope Olugbenga</cp:lastModifiedBy>
  <cp:revision>100</cp:revision>
  <dcterms:created xsi:type="dcterms:W3CDTF">2021-10-15T15:26:22Z</dcterms:created>
  <dcterms:modified xsi:type="dcterms:W3CDTF">2022-02-16T01:02:36Z</dcterms:modified>
</cp:coreProperties>
</file>

<file path=docProps/thumbnail.jpeg>
</file>